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handoutMasterIdLst>
    <p:handoutMasterId r:id="rId84"/>
  </p:handoutMasterIdLst>
  <p:sldIdLst>
    <p:sldId id="256" r:id="rId2"/>
    <p:sldId id="344" r:id="rId3"/>
    <p:sldId id="266" r:id="rId4"/>
    <p:sldId id="287" r:id="rId5"/>
    <p:sldId id="267" r:id="rId6"/>
    <p:sldId id="300" r:id="rId7"/>
    <p:sldId id="317" r:id="rId8"/>
    <p:sldId id="318" r:id="rId9"/>
    <p:sldId id="319" r:id="rId10"/>
    <p:sldId id="320" r:id="rId11"/>
    <p:sldId id="304" r:id="rId12"/>
    <p:sldId id="305" r:id="rId13"/>
    <p:sldId id="321" r:id="rId14"/>
    <p:sldId id="322" r:id="rId15"/>
    <p:sldId id="306" r:id="rId16"/>
    <p:sldId id="307" r:id="rId17"/>
    <p:sldId id="324" r:id="rId18"/>
    <p:sldId id="308" r:id="rId19"/>
    <p:sldId id="326" r:id="rId20"/>
    <p:sldId id="327" r:id="rId21"/>
    <p:sldId id="328" r:id="rId22"/>
    <p:sldId id="329" r:id="rId23"/>
    <p:sldId id="330" r:id="rId24"/>
    <p:sldId id="331" r:id="rId25"/>
    <p:sldId id="325" r:id="rId26"/>
    <p:sldId id="332" r:id="rId27"/>
    <p:sldId id="333" r:id="rId28"/>
    <p:sldId id="334" r:id="rId29"/>
    <p:sldId id="335" r:id="rId30"/>
    <p:sldId id="336" r:id="rId31"/>
    <p:sldId id="337" r:id="rId32"/>
    <p:sldId id="338" r:id="rId33"/>
    <p:sldId id="345" r:id="rId34"/>
    <p:sldId id="339" r:id="rId35"/>
    <p:sldId id="340" r:id="rId36"/>
    <p:sldId id="341" r:id="rId37"/>
    <p:sldId id="342" r:id="rId38"/>
    <p:sldId id="343" r:id="rId39"/>
    <p:sldId id="314"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309" r:id="rId53"/>
    <p:sldId id="280" r:id="rId54"/>
    <p:sldId id="281" r:id="rId55"/>
    <p:sldId id="301" r:id="rId56"/>
    <p:sldId id="282" r:id="rId57"/>
    <p:sldId id="283" r:id="rId58"/>
    <p:sldId id="302" r:id="rId59"/>
    <p:sldId id="284" r:id="rId60"/>
    <p:sldId id="316" r:id="rId61"/>
    <p:sldId id="285" r:id="rId62"/>
    <p:sldId id="310" r:id="rId63"/>
    <p:sldId id="315" r:id="rId64"/>
    <p:sldId id="286" r:id="rId65"/>
    <p:sldId id="303" r:id="rId66"/>
    <p:sldId id="288" r:id="rId67"/>
    <p:sldId id="311" r:id="rId68"/>
    <p:sldId id="289" r:id="rId69"/>
    <p:sldId id="290" r:id="rId70"/>
    <p:sldId id="291" r:id="rId71"/>
    <p:sldId id="292" r:id="rId72"/>
    <p:sldId id="293" r:id="rId73"/>
    <p:sldId id="294" r:id="rId74"/>
    <p:sldId id="295" r:id="rId75"/>
    <p:sldId id="296" r:id="rId76"/>
    <p:sldId id="297" r:id="rId77"/>
    <p:sldId id="298" r:id="rId78"/>
    <p:sldId id="299" r:id="rId79"/>
    <p:sldId id="313" r:id="rId80"/>
    <p:sldId id="312" r:id="rId81"/>
    <p:sldId id="263"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1633"/>
  </p:normalViewPr>
  <p:slideViewPr>
    <p:cSldViewPr snapToGrid="0" snapToObjects="1">
      <p:cViewPr>
        <p:scale>
          <a:sx n="115" d="100"/>
          <a:sy n="115" d="100"/>
        </p:scale>
        <p:origin x="202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C24D0E-E309-3C4E-9195-4D80A165DD8E}" type="datetimeFigureOut">
              <a:rPr lang="en-US" smtClean="0"/>
              <a:t>12/27/18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4E42D60-2E4C-A14B-B7EE-8B29382744AB}" type="slidenum">
              <a:rPr lang="en-US" smtClean="0"/>
              <a:t>‹#›</a:t>
            </a:fld>
            <a:endParaRPr lang="en-US"/>
          </a:p>
        </p:txBody>
      </p:sp>
    </p:spTree>
    <p:extLst>
      <p:ext uri="{BB962C8B-B14F-4D97-AF65-F5344CB8AC3E}">
        <p14:creationId xmlns:p14="http://schemas.microsoft.com/office/powerpoint/2010/main" val="2862083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C759F8-4A65-894E-87B9-98A9CD44A0F3}" type="datetimeFigureOut">
              <a:rPr lang="en-US" smtClean="0"/>
              <a:t>12/27/18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90177D-57F3-D34A-A6AC-FBAA3DA09D5D}" type="slidenum">
              <a:rPr lang="en-US" smtClean="0"/>
              <a:t>‹#›</a:t>
            </a:fld>
            <a:endParaRPr lang="en-US"/>
          </a:p>
        </p:txBody>
      </p:sp>
    </p:spTree>
    <p:extLst>
      <p:ext uri="{BB962C8B-B14F-4D97-AF65-F5344CB8AC3E}">
        <p14:creationId xmlns:p14="http://schemas.microsoft.com/office/powerpoint/2010/main" val="41009461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&gt; ppois(0,7)</a:t>
            </a:r>
          </a:p>
          <a:p>
            <a:r>
              <a:rPr lang="fi-FI" dirty="0"/>
              <a:t>[1] 0.000911882</a:t>
            </a:r>
          </a:p>
          <a:p>
            <a:r>
              <a:rPr lang="fi-FI" dirty="0"/>
              <a:t>&gt; ppois(1,7)</a:t>
            </a:r>
          </a:p>
          <a:p>
            <a:r>
              <a:rPr lang="fi-FI" dirty="0"/>
              <a:t>[1] 0.007295056</a:t>
            </a:r>
            <a:endParaRPr lang="en-US" dirty="0"/>
          </a:p>
        </p:txBody>
      </p:sp>
      <p:sp>
        <p:nvSpPr>
          <p:cNvPr id="4" name="Slide Number Placeholder 3"/>
          <p:cNvSpPr>
            <a:spLocks noGrp="1"/>
          </p:cNvSpPr>
          <p:nvPr>
            <p:ph type="sldNum" sz="quarter" idx="10"/>
          </p:nvPr>
        </p:nvSpPr>
        <p:spPr/>
        <p:txBody>
          <a:bodyPr/>
          <a:lstStyle/>
          <a:p>
            <a:fld id="{5290177D-57F3-D34A-A6AC-FBAA3DA09D5D}" type="slidenum">
              <a:rPr lang="en-US" smtClean="0"/>
              <a:t>54</a:t>
            </a:fld>
            <a:endParaRPr lang="en-US"/>
          </a:p>
        </p:txBody>
      </p:sp>
    </p:spTree>
    <p:extLst>
      <p:ext uri="{BB962C8B-B14F-4D97-AF65-F5344CB8AC3E}">
        <p14:creationId xmlns:p14="http://schemas.microsoft.com/office/powerpoint/2010/main" val="1907154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f=function(x){-x^2/2+x}</a:t>
            </a:r>
          </a:p>
          <a:p>
            <a:r>
              <a:rPr lang="en-US" dirty="0"/>
              <a:t>optimize(</a:t>
            </a:r>
            <a:r>
              <a:rPr lang="en-US" dirty="0" err="1"/>
              <a:t>f,interval</a:t>
            </a:r>
            <a:r>
              <a:rPr lang="en-US" dirty="0"/>
              <a:t>=c(0,10), maximum=TRUE)</a:t>
            </a:r>
          </a:p>
          <a:p>
            <a:endParaRPr lang="en-US" dirty="0"/>
          </a:p>
        </p:txBody>
      </p:sp>
      <p:sp>
        <p:nvSpPr>
          <p:cNvPr id="4" name="Slide Number Placeholder 3"/>
          <p:cNvSpPr>
            <a:spLocks noGrp="1"/>
          </p:cNvSpPr>
          <p:nvPr>
            <p:ph type="sldNum" sz="quarter" idx="10"/>
          </p:nvPr>
        </p:nvSpPr>
        <p:spPr/>
        <p:txBody>
          <a:bodyPr/>
          <a:lstStyle/>
          <a:p>
            <a:fld id="{5290177D-57F3-D34A-A6AC-FBAA3DA09D5D}" type="slidenum">
              <a:rPr lang="en-US" smtClean="0"/>
              <a:t>71</a:t>
            </a:fld>
            <a:endParaRPr lang="en-US"/>
          </a:p>
        </p:txBody>
      </p:sp>
    </p:spTree>
    <p:extLst>
      <p:ext uri="{BB962C8B-B14F-4D97-AF65-F5344CB8AC3E}">
        <p14:creationId xmlns:p14="http://schemas.microsoft.com/office/powerpoint/2010/main" val="148894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C6CA9630-2EA7-4E4F-A0F6-7069FE77E0A4}" type="datetime1">
              <a:rPr lang="en-US" smtClean="0"/>
              <a:t>12/27/18</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E217B35F-9370-D64D-A430-FC0770D03BB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073886-9B26-5D4B-80F5-EEF2E06E5B83}" type="datetime1">
              <a:rPr lang="en-US" smtClean="0"/>
              <a:t>12/27/18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17B35F-9370-D64D-A430-FC0770D03BB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CAC9FFF-DD50-FB46-878E-828E3C9724DA}" type="datetime1">
              <a:rPr lang="en-US" smtClean="0"/>
              <a:t>12/27/18</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217B35F-9370-D64D-A430-FC0770D03BB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A6792E8C-A21B-F742-A1B0-D9049395735B}" type="datetime1">
              <a:rPr lang="en-US" smtClean="0"/>
              <a:t>12/27/18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217B35F-9370-D64D-A430-FC0770D03BBD}"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BE6C9CD4-56BE-DB47-9AA7-4E7908AF558B}" type="datetime1">
              <a:rPr lang="en-US" smtClean="0"/>
              <a:t>12/27/18</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217B35F-9370-D64D-A430-FC0770D03BBD}"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040FBAC-DA8A-EA4A-A342-392485ED85C3}" type="datetime1">
              <a:rPr lang="en-US" smtClean="0"/>
              <a:t>12/27/18</a:t>
            </a:fld>
            <a:endParaRPr lang="en-US"/>
          </a:p>
        </p:txBody>
      </p:sp>
      <p:sp>
        <p:nvSpPr>
          <p:cNvPr id="10" name="Slide Number Placeholder 9"/>
          <p:cNvSpPr>
            <a:spLocks noGrp="1"/>
          </p:cNvSpPr>
          <p:nvPr>
            <p:ph type="sldNum" sz="quarter" idx="16"/>
          </p:nvPr>
        </p:nvSpPr>
        <p:spPr/>
        <p:txBody>
          <a:bodyPr rtlCol="0"/>
          <a:lstStyle/>
          <a:p>
            <a:fld id="{E217B35F-9370-D64D-A430-FC0770D03BBD}"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D76D7F97-4A39-1A40-A998-C219FF681979}" type="datetime1">
              <a:rPr lang="en-US" smtClean="0"/>
              <a:t>12/27/18</a:t>
            </a:fld>
            <a:endParaRPr lang="en-US"/>
          </a:p>
        </p:txBody>
      </p:sp>
      <p:sp>
        <p:nvSpPr>
          <p:cNvPr id="12" name="Slide Number Placeholder 11"/>
          <p:cNvSpPr>
            <a:spLocks noGrp="1"/>
          </p:cNvSpPr>
          <p:nvPr>
            <p:ph type="sldNum" sz="quarter" idx="16"/>
          </p:nvPr>
        </p:nvSpPr>
        <p:spPr/>
        <p:txBody>
          <a:bodyPr rtlCol="0"/>
          <a:lstStyle/>
          <a:p>
            <a:fld id="{E217B35F-9370-D64D-A430-FC0770D03BBD}"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22C12C5-47B0-0D44-BDF3-D3F38BE76F73}" type="datetime1">
              <a:rPr lang="en-US" smtClean="0"/>
              <a:t>12/27/18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217B35F-9370-D64D-A430-FC0770D03BB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92F64-9D34-7044-A0A2-98D72227F6AD}" type="datetime1">
              <a:rPr lang="en-US" smtClean="0"/>
              <a:t>12/27/18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217B35F-9370-D64D-A430-FC0770D03BB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FDD25C75-C04F-D74B-A4AC-F90100627E1A}" type="datetime1">
              <a:rPr lang="en-US" smtClean="0"/>
              <a:t>12/27/18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E217B35F-9370-D64D-A430-FC0770D03BBD}" type="slidenum">
              <a:rPr lang="en-US" smtClean="0"/>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9518B9F8-BF75-6347-86A6-6E9270E16658}" type="datetime1">
              <a:rPr lang="en-US" smtClean="0"/>
              <a:t>12/27/18</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217B35F-9370-D64D-A430-FC0770D03BBD}"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F4201CA-9E03-DC46-A4D9-DF41E27A0AFF}" type="datetime1">
              <a:rPr lang="en-US" smtClean="0"/>
              <a:t>12/27/18</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217B35F-9370-D64D-A430-FC0770D03BB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3.emf"/><Relationship Id="rId5" Type="http://schemas.openxmlformats.org/officeDocument/2006/relationships/oleObject" Target="../embeddings/oleObject9.bin"/><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92354"/>
            <a:ext cx="6477000" cy="1828800"/>
          </a:xfrm>
        </p:spPr>
        <p:txBody>
          <a:bodyPr>
            <a:normAutofit fontScale="90000"/>
          </a:bodyPr>
          <a:lstStyle/>
          <a:p>
            <a:pPr algn="ctr"/>
            <a:r>
              <a:rPr lang="en-US" dirty="0"/>
              <a:t>Random Number/variable generation</a:t>
            </a:r>
          </a:p>
        </p:txBody>
      </p:sp>
      <p:sp>
        <p:nvSpPr>
          <p:cNvPr id="3" name="Subtitle 2"/>
          <p:cNvSpPr>
            <a:spLocks noGrp="1"/>
          </p:cNvSpPr>
          <p:nvPr>
            <p:ph type="subTitle" idx="1"/>
          </p:nvPr>
        </p:nvSpPr>
        <p:spPr/>
        <p:txBody>
          <a:bodyPr>
            <a:normAutofit fontScale="77500" lnSpcReduction="20000"/>
          </a:bodyPr>
          <a:lstStyle/>
          <a:p>
            <a:pPr algn="r"/>
            <a:r>
              <a:rPr lang="en-US" dirty="0"/>
              <a:t>Industrial &amp; Systems Engineering</a:t>
            </a:r>
          </a:p>
          <a:p>
            <a:pPr algn="r"/>
            <a:r>
              <a:rPr lang="en-US" dirty="0"/>
              <a:t>University of Tennessee, Knoxville	</a:t>
            </a:r>
          </a:p>
        </p:txBody>
      </p:sp>
      <p:sp>
        <p:nvSpPr>
          <p:cNvPr id="4" name="Title 1"/>
          <p:cNvSpPr txBox="1">
            <a:spLocks/>
          </p:cNvSpPr>
          <p:nvPr/>
        </p:nvSpPr>
        <p:spPr>
          <a:xfrm>
            <a:off x="1290442" y="3775834"/>
            <a:ext cx="6477000" cy="459028"/>
          </a:xfrm>
          <a:prstGeom prst="rect">
            <a:avLst/>
          </a:prstGeom>
        </p:spPr>
        <p:txBody>
          <a:bodyPr vert="horz" anchor="b">
            <a:normAutofit fontScale="90000" lnSpcReduction="10000"/>
          </a:bodyPr>
          <a:lstStyle>
            <a:lvl1pPr algn="l" rtl="0" eaLnBrk="1" latinLnBrk="0" hangingPunct="1">
              <a:spcBef>
                <a:spcPct val="0"/>
              </a:spcBef>
              <a:buNone/>
              <a:defRPr kumimoji="0" sz="4400" kern="1200" cap="all" baseline="0">
                <a:solidFill>
                  <a:schemeClr val="tx2"/>
                </a:solidFill>
                <a:latin typeface="+mj-lt"/>
                <a:ea typeface="+mj-ea"/>
                <a:cs typeface="+mj-cs"/>
              </a:defRPr>
            </a:lvl1pPr>
          </a:lstStyle>
          <a:p>
            <a:pPr algn="ctr"/>
            <a:r>
              <a:rPr lang="en-US" sz="2800" dirty="0"/>
              <a:t>Xueping Li</a:t>
            </a:r>
          </a:p>
        </p:txBody>
      </p:sp>
      <p:sp>
        <p:nvSpPr>
          <p:cNvPr id="5" name="Slide Number Placeholder 4"/>
          <p:cNvSpPr>
            <a:spLocks noGrp="1"/>
          </p:cNvSpPr>
          <p:nvPr>
            <p:ph type="sldNum" sz="quarter" idx="12"/>
          </p:nvPr>
        </p:nvSpPr>
        <p:spPr/>
        <p:txBody>
          <a:bodyPr/>
          <a:lstStyle/>
          <a:p>
            <a:fld id="{E217B35F-9370-D64D-A430-FC0770D03BBD}" type="slidenum">
              <a:rPr lang="en-US" smtClean="0"/>
              <a:t>1</a:t>
            </a:fld>
            <a:endParaRPr lang="en-US"/>
          </a:p>
        </p:txBody>
      </p:sp>
    </p:spTree>
    <p:extLst>
      <p:ext uri="{BB962C8B-B14F-4D97-AF65-F5344CB8AC3E}">
        <p14:creationId xmlns:p14="http://schemas.microsoft.com/office/powerpoint/2010/main" val="371322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BFA02C-B8A2-9043-8BAB-4CDB49F492B3}"/>
              </a:ext>
            </a:extLst>
          </p:cNvPr>
          <p:cNvSpPr>
            <a:spLocks noGrp="1"/>
          </p:cNvSpPr>
          <p:nvPr>
            <p:ph type="sldNum" sz="quarter" idx="12"/>
          </p:nvPr>
        </p:nvSpPr>
        <p:spPr/>
        <p:txBody>
          <a:bodyPr>
            <a:normAutofit fontScale="85000" lnSpcReduction="20000"/>
          </a:bodyPr>
          <a:lstStyle/>
          <a:p>
            <a:fld id="{E217B35F-9370-D64D-A430-FC0770D03BBD}" type="slidenum">
              <a:rPr lang="en-US" smtClean="0"/>
              <a:t>10</a:t>
            </a:fld>
            <a:endParaRPr lang="en-US"/>
          </a:p>
        </p:txBody>
      </p:sp>
      <p:sp>
        <p:nvSpPr>
          <p:cNvPr id="4" name="Content Placeholder 3">
            <a:extLst>
              <a:ext uri="{FF2B5EF4-FFF2-40B4-BE49-F238E27FC236}">
                <a16:creationId xmlns:a16="http://schemas.microsoft.com/office/drawing/2014/main" id="{E6C2955A-B577-CA4C-BF8F-99B59E93437E}"/>
              </a:ext>
            </a:extLst>
          </p:cNvPr>
          <p:cNvSpPr>
            <a:spLocks noGrp="1"/>
          </p:cNvSpPr>
          <p:nvPr>
            <p:ph sz="quarter" idx="1"/>
          </p:nvPr>
        </p:nvSpPr>
        <p:spPr/>
        <p:txBody>
          <a:bodyPr/>
          <a:lstStyle/>
          <a:p>
            <a:r>
              <a:rPr lang="en-US" altLang="en-US" sz="2200" dirty="0"/>
              <a:t>“Pseudo”, because generating numbers using a known method removes the potential for true randomness.</a:t>
            </a:r>
          </a:p>
          <a:p>
            <a:r>
              <a:rPr lang="en-US" altLang="en-US" sz="2200" dirty="0"/>
              <a:t>Goal: To produce a sequence of numbers in [</a:t>
            </a:r>
            <a:r>
              <a:rPr lang="en-US" altLang="en-US" sz="2200" i="1" dirty="0"/>
              <a:t>0,1</a:t>
            </a:r>
            <a:r>
              <a:rPr lang="en-US" altLang="en-US" sz="2200" dirty="0"/>
              <a:t>] that simulates, or imitates, the ideal properties of random numbers (RN).</a:t>
            </a:r>
          </a:p>
          <a:p>
            <a:r>
              <a:rPr lang="en-US" altLang="en-US" sz="2200" dirty="0"/>
              <a:t>Important considerations in RN routines:</a:t>
            </a:r>
          </a:p>
          <a:p>
            <a:pPr lvl="1"/>
            <a:r>
              <a:rPr lang="en-US" altLang="en-US" sz="2000" dirty="0">
                <a:solidFill>
                  <a:srgbClr val="00B0F0"/>
                </a:solidFill>
              </a:rPr>
              <a:t>Fast</a:t>
            </a:r>
          </a:p>
          <a:p>
            <a:pPr lvl="1"/>
            <a:r>
              <a:rPr lang="en-US" altLang="en-US" sz="2000" dirty="0">
                <a:solidFill>
                  <a:srgbClr val="00B0F0"/>
                </a:solidFill>
              </a:rPr>
              <a:t>Portable to different computers</a:t>
            </a:r>
          </a:p>
          <a:p>
            <a:pPr lvl="1"/>
            <a:r>
              <a:rPr lang="en-US" altLang="en-US" sz="2000" dirty="0">
                <a:solidFill>
                  <a:srgbClr val="00B0F0"/>
                </a:solidFill>
              </a:rPr>
              <a:t>Have sufficiently long cycle</a:t>
            </a:r>
          </a:p>
          <a:p>
            <a:pPr lvl="1"/>
            <a:r>
              <a:rPr lang="en-US" altLang="en-US" sz="2000" dirty="0">
                <a:solidFill>
                  <a:srgbClr val="00B0F0"/>
                </a:solidFill>
              </a:rPr>
              <a:t>Replicable</a:t>
            </a:r>
          </a:p>
          <a:p>
            <a:pPr lvl="1"/>
            <a:r>
              <a:rPr lang="en-US" altLang="en-US" sz="2000" dirty="0">
                <a:solidFill>
                  <a:srgbClr val="00B0F0"/>
                </a:solidFill>
              </a:rPr>
              <a:t>Closely approximate the ideal statistical properties of uniformity and independence</a:t>
            </a:r>
            <a:r>
              <a:rPr lang="en-US" altLang="en-US" sz="2000" dirty="0"/>
              <a:t>.</a:t>
            </a:r>
            <a:endParaRPr lang="en-US" altLang="en-US" sz="1200" dirty="0"/>
          </a:p>
          <a:p>
            <a:pPr marL="0" indent="0">
              <a:buNone/>
            </a:pPr>
            <a:endParaRPr lang="en-US" dirty="0"/>
          </a:p>
        </p:txBody>
      </p:sp>
      <p:sp>
        <p:nvSpPr>
          <p:cNvPr id="5" name="Rectangle 2">
            <a:extLst>
              <a:ext uri="{FF2B5EF4-FFF2-40B4-BE49-F238E27FC236}">
                <a16:creationId xmlns:a16="http://schemas.microsoft.com/office/drawing/2014/main" id="{9E2CBF2A-8051-0F43-90B4-22EC180DDE43}"/>
              </a:ext>
            </a:extLst>
          </p:cNvPr>
          <p:cNvSpPr>
            <a:spLocks noGrp="1" noChangeArrowheads="1"/>
          </p:cNvSpPr>
          <p:nvPr>
            <p:ph type="title"/>
          </p:nvPr>
        </p:nvSpPr>
        <p:spPr/>
        <p:txBody>
          <a:bodyPr>
            <a:normAutofit fontScale="90000"/>
          </a:bodyPr>
          <a:lstStyle/>
          <a:p>
            <a:pPr eaLnBrk="1" hangingPunct="1"/>
            <a:r>
              <a:rPr lang="en-US" altLang="en-US" dirty="0"/>
              <a:t>Generation of Pseudo-Random Numbers</a:t>
            </a:r>
          </a:p>
        </p:txBody>
      </p:sp>
    </p:spTree>
    <p:extLst>
      <p:ext uri="{BB962C8B-B14F-4D97-AF65-F5344CB8AC3E}">
        <p14:creationId xmlns:p14="http://schemas.microsoft.com/office/powerpoint/2010/main" val="4060331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Arial" charset="0"/>
              </a:rPr>
              <a:t>Midsquare</a:t>
            </a:r>
            <a:r>
              <a:rPr lang="en-US" b="1" dirty="0">
                <a:latin typeface="Arial" charset="0"/>
              </a:rPr>
              <a:t> Generator</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11</a:t>
            </a:fld>
            <a:endParaRPr lang="en-US"/>
          </a:p>
        </p:txBody>
      </p:sp>
      <p:sp>
        <p:nvSpPr>
          <p:cNvPr id="4" name="Content Placeholder 3"/>
          <p:cNvSpPr>
            <a:spLocks noGrp="1"/>
          </p:cNvSpPr>
          <p:nvPr>
            <p:ph sz="quarter" idx="1"/>
          </p:nvPr>
        </p:nvSpPr>
        <p:spPr/>
        <p:txBody>
          <a:bodyPr>
            <a:normAutofit/>
          </a:bodyPr>
          <a:lstStyle/>
          <a:p>
            <a:pPr marL="352425" indent="-352425">
              <a:lnSpc>
                <a:spcPct val="90000"/>
              </a:lnSpc>
            </a:pPr>
            <a:r>
              <a:rPr lang="en-US" sz="2400" b="1" i="1" dirty="0">
                <a:solidFill>
                  <a:srgbClr val="C00000"/>
                </a:solidFill>
                <a:latin typeface="Arial" charset="0"/>
              </a:rPr>
              <a:t>Random number seed</a:t>
            </a:r>
            <a:r>
              <a:rPr lang="en-US" sz="2400" i="1" dirty="0">
                <a:solidFill>
                  <a:srgbClr val="C00000"/>
                </a:solidFill>
                <a:latin typeface="Arial" charset="0"/>
              </a:rPr>
              <a:t> </a:t>
            </a:r>
            <a:r>
              <a:rPr lang="en-US" sz="2400" dirty="0">
                <a:latin typeface="Arial" charset="0"/>
              </a:rPr>
              <a:t>- initial random number used to generate the next random number which is in turn transformed into the new seed value.</a:t>
            </a:r>
          </a:p>
          <a:p>
            <a:pPr marL="352425" indent="-352425">
              <a:lnSpc>
                <a:spcPct val="90000"/>
              </a:lnSpc>
            </a:pPr>
            <a:endParaRPr lang="en-US" sz="2400" dirty="0">
              <a:latin typeface="Arial" charset="0"/>
            </a:endParaRPr>
          </a:p>
          <a:p>
            <a:pPr marL="352425" indent="-352425">
              <a:lnSpc>
                <a:spcPct val="90000"/>
              </a:lnSpc>
            </a:pPr>
            <a:r>
              <a:rPr lang="en-US" sz="2400" dirty="0">
                <a:latin typeface="Arial" charset="0"/>
              </a:rPr>
              <a:t>Proposed by von Neumann and Metropolis in the 1940’s</a:t>
            </a:r>
          </a:p>
          <a:p>
            <a:pPr marL="752475" lvl="1">
              <a:lnSpc>
                <a:spcPct val="80000"/>
              </a:lnSpc>
            </a:pPr>
            <a:r>
              <a:rPr lang="en-US" sz="1800" i="1" dirty="0">
                <a:latin typeface="Arial" charset="0"/>
              </a:rPr>
              <a:t>Start with an initial four-digit positive integer seed X</a:t>
            </a:r>
            <a:r>
              <a:rPr lang="en-US" sz="1800" i="1" baseline="-25000" dirty="0">
                <a:latin typeface="Arial" charset="0"/>
              </a:rPr>
              <a:t>0</a:t>
            </a:r>
            <a:r>
              <a:rPr lang="en-US" sz="1800" i="1" dirty="0">
                <a:latin typeface="Arial" charset="0"/>
              </a:rPr>
              <a:t> </a:t>
            </a:r>
          </a:p>
          <a:p>
            <a:pPr marL="752475" lvl="1">
              <a:lnSpc>
                <a:spcPct val="80000"/>
              </a:lnSpc>
            </a:pPr>
            <a:r>
              <a:rPr lang="en-US" sz="1800" i="1" dirty="0">
                <a:latin typeface="Arial" charset="0"/>
              </a:rPr>
              <a:t>Square it to obtain an integer with up to eight digits</a:t>
            </a:r>
          </a:p>
          <a:p>
            <a:pPr marL="752475" lvl="1">
              <a:lnSpc>
                <a:spcPct val="80000"/>
              </a:lnSpc>
            </a:pPr>
            <a:r>
              <a:rPr lang="en-US" sz="1800" i="1" dirty="0">
                <a:latin typeface="Arial" charset="0"/>
              </a:rPr>
              <a:t>Take the middle four digits as the next four-digit number, X</a:t>
            </a:r>
            <a:r>
              <a:rPr lang="en-US" sz="1800" i="1" baseline="-25000" dirty="0">
                <a:latin typeface="Arial" charset="0"/>
              </a:rPr>
              <a:t>1</a:t>
            </a:r>
            <a:r>
              <a:rPr lang="en-US" sz="1800" i="1" dirty="0">
                <a:latin typeface="Arial" charset="0"/>
              </a:rPr>
              <a:t> </a:t>
            </a:r>
          </a:p>
          <a:p>
            <a:pPr marL="752475" lvl="1">
              <a:lnSpc>
                <a:spcPct val="80000"/>
              </a:lnSpc>
            </a:pPr>
            <a:r>
              <a:rPr lang="en-US" sz="1800" i="1" dirty="0">
                <a:latin typeface="Arial" charset="0"/>
              </a:rPr>
              <a:t>Place a decimal point at the left of X</a:t>
            </a:r>
            <a:r>
              <a:rPr lang="en-US" sz="1800" i="1" baseline="-25000" dirty="0">
                <a:latin typeface="Arial" charset="0"/>
              </a:rPr>
              <a:t>1</a:t>
            </a:r>
            <a:r>
              <a:rPr lang="en-US" sz="1800" i="1" dirty="0">
                <a:latin typeface="Arial" charset="0"/>
              </a:rPr>
              <a:t> to get first random number R</a:t>
            </a:r>
            <a:r>
              <a:rPr lang="en-US" sz="1800" i="1" baseline="-25000" dirty="0">
                <a:latin typeface="Arial" charset="0"/>
              </a:rPr>
              <a:t>1</a:t>
            </a:r>
            <a:endParaRPr lang="en-US" sz="1800" i="1" dirty="0">
              <a:latin typeface="Arial" charset="0"/>
            </a:endParaRPr>
          </a:p>
          <a:p>
            <a:pPr marL="752475" lvl="1">
              <a:lnSpc>
                <a:spcPct val="80000"/>
              </a:lnSpc>
            </a:pPr>
            <a:r>
              <a:rPr lang="en-US" sz="1800" i="1" dirty="0">
                <a:latin typeface="Arial" charset="0"/>
              </a:rPr>
              <a:t>Square X</a:t>
            </a:r>
            <a:r>
              <a:rPr lang="en-US" sz="1800" i="1" baseline="-25000" dirty="0">
                <a:latin typeface="Arial" charset="0"/>
              </a:rPr>
              <a:t>1 </a:t>
            </a:r>
            <a:r>
              <a:rPr lang="en-US" sz="1800" i="1" dirty="0">
                <a:latin typeface="Arial" charset="0"/>
              </a:rPr>
              <a:t>and continue process</a:t>
            </a:r>
          </a:p>
          <a:p>
            <a:endParaRPr lang="en-US" dirty="0"/>
          </a:p>
        </p:txBody>
      </p:sp>
    </p:spTree>
    <p:extLst>
      <p:ext uri="{BB962C8B-B14F-4D97-AF65-F5344CB8AC3E}">
        <p14:creationId xmlns:p14="http://schemas.microsoft.com/office/powerpoint/2010/main" val="266942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12</a:t>
            </a:fld>
            <a:endParaRPr lang="en-US"/>
          </a:p>
        </p:txBody>
      </p:sp>
      <p:sp>
        <p:nvSpPr>
          <p:cNvPr id="4" name="Content Placeholder 3"/>
          <p:cNvSpPr>
            <a:spLocks noGrp="1"/>
          </p:cNvSpPr>
          <p:nvPr>
            <p:ph sz="quarter" idx="1"/>
          </p:nvPr>
        </p:nvSpPr>
        <p:spPr/>
        <p:txBody>
          <a:bodyPr>
            <a:normAutofit lnSpcReduction="10000"/>
          </a:bodyPr>
          <a:lstStyle/>
          <a:p>
            <a:pPr marL="352425" indent="-352425">
              <a:lnSpc>
                <a:spcPct val="90000"/>
              </a:lnSpc>
              <a:buNone/>
            </a:pPr>
            <a:r>
              <a:rPr lang="en-US" sz="2400" b="1" dirty="0">
                <a:latin typeface="Arial" charset="0"/>
              </a:rPr>
              <a:t>Let </a:t>
            </a:r>
            <a:r>
              <a:rPr lang="en-US" sz="2400" b="1" i="1" dirty="0">
                <a:latin typeface="Arial" charset="0"/>
              </a:rPr>
              <a:t>X</a:t>
            </a:r>
            <a:r>
              <a:rPr lang="en-US" sz="2400" b="1" i="1" baseline="-25000" dirty="0">
                <a:latin typeface="Arial" charset="0"/>
              </a:rPr>
              <a:t>0</a:t>
            </a:r>
            <a:r>
              <a:rPr lang="en-US" sz="2400" b="1" i="1" dirty="0">
                <a:latin typeface="Arial" charset="0"/>
              </a:rPr>
              <a:t> </a:t>
            </a:r>
            <a:r>
              <a:rPr lang="en-US" sz="2400" b="1" dirty="0">
                <a:latin typeface="Arial" charset="0"/>
              </a:rPr>
              <a:t>= 5497</a:t>
            </a:r>
            <a:endParaRPr lang="en-US" sz="2400" dirty="0">
              <a:latin typeface="Arial" charset="0"/>
            </a:endParaRPr>
          </a:p>
          <a:p>
            <a:pPr marL="352425" indent="-352425">
              <a:lnSpc>
                <a:spcPct val="90000"/>
              </a:lnSpc>
            </a:pPr>
            <a:r>
              <a:rPr lang="en-US" sz="2400" i="1" dirty="0">
                <a:latin typeface="Arial" charset="0"/>
              </a:rPr>
              <a:t>X</a:t>
            </a:r>
            <a:r>
              <a:rPr lang="en-US" sz="2400" i="1" baseline="-25000" dirty="0">
                <a:latin typeface="Arial" charset="0"/>
              </a:rPr>
              <a:t>1</a:t>
            </a:r>
            <a:r>
              <a:rPr lang="en-US" sz="2400" i="1" dirty="0">
                <a:latin typeface="Arial" charset="0"/>
              </a:rPr>
              <a:t> </a:t>
            </a:r>
            <a:r>
              <a:rPr lang="en-US" sz="2400" dirty="0">
                <a:latin typeface="Arial" charset="0"/>
              </a:rPr>
              <a:t>= (5497)</a:t>
            </a:r>
            <a:r>
              <a:rPr lang="en-US" sz="2400" baseline="30000" dirty="0">
                <a:latin typeface="Arial" charset="0"/>
              </a:rPr>
              <a:t>2</a:t>
            </a:r>
            <a:r>
              <a:rPr lang="en-US" sz="2400" dirty="0">
                <a:latin typeface="Arial" charset="0"/>
              </a:rPr>
              <a:t> = 30</a:t>
            </a:r>
            <a:r>
              <a:rPr lang="en-US" sz="2400" b="1" u="sng" dirty="0">
                <a:latin typeface="Arial" charset="0"/>
              </a:rPr>
              <a:t>2170</a:t>
            </a:r>
            <a:r>
              <a:rPr lang="en-US" sz="2400" dirty="0">
                <a:latin typeface="Arial" charset="0"/>
              </a:rPr>
              <a:t>09        </a:t>
            </a:r>
            <a:r>
              <a:rPr lang="en-US" sz="2400" i="1" dirty="0">
                <a:latin typeface="Arial" charset="0"/>
              </a:rPr>
              <a:t>X</a:t>
            </a:r>
            <a:r>
              <a:rPr lang="en-US" sz="2400" i="1" baseline="-25000" dirty="0">
                <a:latin typeface="Arial" charset="0"/>
              </a:rPr>
              <a:t>1</a:t>
            </a:r>
            <a:r>
              <a:rPr lang="en-US" sz="2400" baseline="-25000" dirty="0">
                <a:latin typeface="Arial" charset="0"/>
              </a:rPr>
              <a:t> </a:t>
            </a:r>
            <a:r>
              <a:rPr lang="en-US" sz="2400" dirty="0">
                <a:latin typeface="Arial" charset="0"/>
              </a:rPr>
              <a:t>= </a:t>
            </a:r>
            <a:r>
              <a:rPr lang="en-US" sz="2400" b="1" dirty="0">
                <a:latin typeface="Arial" charset="0"/>
              </a:rPr>
              <a:t>2170</a:t>
            </a:r>
            <a:r>
              <a:rPr lang="en-US" sz="2400" dirty="0">
                <a:latin typeface="Arial" charset="0"/>
              </a:rPr>
              <a:t>, </a:t>
            </a:r>
            <a:r>
              <a:rPr lang="en-US" sz="2400" i="1" dirty="0">
                <a:latin typeface="Arial" charset="0"/>
              </a:rPr>
              <a:t>R</a:t>
            </a:r>
            <a:r>
              <a:rPr lang="en-US" sz="2400" i="1" baseline="-25000" dirty="0">
                <a:latin typeface="Arial" charset="0"/>
              </a:rPr>
              <a:t>1</a:t>
            </a:r>
            <a:r>
              <a:rPr lang="en-US" sz="2400" i="1" dirty="0">
                <a:latin typeface="Arial" charset="0"/>
              </a:rPr>
              <a:t> </a:t>
            </a:r>
            <a:r>
              <a:rPr lang="en-US" sz="2400" dirty="0">
                <a:latin typeface="Arial" charset="0"/>
              </a:rPr>
              <a:t>= </a:t>
            </a:r>
            <a:r>
              <a:rPr lang="en-US" sz="2400" b="1" dirty="0">
                <a:latin typeface="Arial" charset="0"/>
              </a:rPr>
              <a:t>0.2170</a:t>
            </a:r>
          </a:p>
          <a:p>
            <a:pPr marL="352425" indent="-352425">
              <a:lnSpc>
                <a:spcPct val="90000"/>
              </a:lnSpc>
            </a:pPr>
            <a:r>
              <a:rPr lang="en-US" sz="2400" i="1" dirty="0">
                <a:latin typeface="Arial" charset="0"/>
              </a:rPr>
              <a:t>X</a:t>
            </a:r>
            <a:r>
              <a:rPr lang="en-US" sz="2400" i="1" baseline="-25000" dirty="0">
                <a:latin typeface="Arial" charset="0"/>
              </a:rPr>
              <a:t>2</a:t>
            </a:r>
            <a:r>
              <a:rPr lang="en-US" sz="2400" i="1" dirty="0">
                <a:latin typeface="Arial" charset="0"/>
              </a:rPr>
              <a:t> </a:t>
            </a:r>
            <a:r>
              <a:rPr lang="en-US" sz="2400" dirty="0">
                <a:latin typeface="Arial" charset="0"/>
              </a:rPr>
              <a:t>= (</a:t>
            </a:r>
            <a:r>
              <a:rPr lang="en-US" sz="2400" b="1" dirty="0">
                <a:latin typeface="Arial" charset="0"/>
              </a:rPr>
              <a:t>2170</a:t>
            </a:r>
            <a:r>
              <a:rPr lang="en-US" sz="2400" dirty="0">
                <a:latin typeface="Arial" charset="0"/>
              </a:rPr>
              <a:t>)</a:t>
            </a:r>
            <a:r>
              <a:rPr lang="en-US" sz="2400" baseline="30000" dirty="0">
                <a:latin typeface="Arial" charset="0"/>
              </a:rPr>
              <a:t>2</a:t>
            </a:r>
            <a:r>
              <a:rPr lang="en-US" sz="2400" dirty="0">
                <a:latin typeface="Arial" charset="0"/>
              </a:rPr>
              <a:t> = 04</a:t>
            </a:r>
            <a:r>
              <a:rPr lang="en-US" sz="2400" u="sng" dirty="0">
                <a:latin typeface="Arial" charset="0"/>
              </a:rPr>
              <a:t>7089</a:t>
            </a:r>
            <a:r>
              <a:rPr lang="en-US" sz="2400" dirty="0">
                <a:latin typeface="Arial" charset="0"/>
              </a:rPr>
              <a:t>00        </a:t>
            </a:r>
            <a:r>
              <a:rPr lang="en-US" sz="2400" i="1" dirty="0">
                <a:latin typeface="Arial" charset="0"/>
              </a:rPr>
              <a:t>X</a:t>
            </a:r>
            <a:r>
              <a:rPr lang="en-US" sz="2400" i="1" baseline="-25000" dirty="0">
                <a:latin typeface="Arial" charset="0"/>
              </a:rPr>
              <a:t>2</a:t>
            </a:r>
            <a:r>
              <a:rPr lang="en-US" sz="2400" baseline="-25000" dirty="0">
                <a:latin typeface="Arial" charset="0"/>
              </a:rPr>
              <a:t> </a:t>
            </a:r>
            <a:r>
              <a:rPr lang="en-US" sz="2400" dirty="0">
                <a:latin typeface="Arial" charset="0"/>
              </a:rPr>
              <a:t>= 7089, </a:t>
            </a:r>
            <a:r>
              <a:rPr lang="en-US" sz="2400" i="1" dirty="0">
                <a:latin typeface="Arial" charset="0"/>
              </a:rPr>
              <a:t>R</a:t>
            </a:r>
            <a:r>
              <a:rPr lang="en-US" sz="2400" i="1" baseline="-25000" dirty="0">
                <a:latin typeface="Arial" charset="0"/>
              </a:rPr>
              <a:t>2</a:t>
            </a:r>
            <a:r>
              <a:rPr lang="en-US" sz="2400" i="1" dirty="0">
                <a:latin typeface="Arial" charset="0"/>
              </a:rPr>
              <a:t> </a:t>
            </a:r>
            <a:r>
              <a:rPr lang="en-US" sz="2400" dirty="0">
                <a:latin typeface="Arial" charset="0"/>
              </a:rPr>
              <a:t>= </a:t>
            </a:r>
            <a:r>
              <a:rPr lang="en-US" sz="2400" b="1" dirty="0">
                <a:latin typeface="Arial" charset="0"/>
              </a:rPr>
              <a:t>0.7089</a:t>
            </a:r>
          </a:p>
          <a:p>
            <a:pPr marL="352425" indent="-352425">
              <a:lnSpc>
                <a:spcPct val="90000"/>
              </a:lnSpc>
            </a:pPr>
            <a:r>
              <a:rPr lang="en-US" sz="2400" i="1" dirty="0">
                <a:latin typeface="Arial" charset="0"/>
              </a:rPr>
              <a:t>X</a:t>
            </a:r>
            <a:r>
              <a:rPr lang="en-US" sz="2400" i="1" baseline="-25000" dirty="0">
                <a:latin typeface="Arial" charset="0"/>
              </a:rPr>
              <a:t>3</a:t>
            </a:r>
            <a:r>
              <a:rPr lang="en-US" sz="2400" i="1" dirty="0">
                <a:latin typeface="Arial" charset="0"/>
              </a:rPr>
              <a:t> </a:t>
            </a:r>
            <a:r>
              <a:rPr lang="en-US" sz="2400" dirty="0">
                <a:latin typeface="Arial" charset="0"/>
              </a:rPr>
              <a:t>= (7089)</a:t>
            </a:r>
            <a:r>
              <a:rPr lang="en-US" sz="2400" baseline="30000" dirty="0">
                <a:latin typeface="Arial" charset="0"/>
              </a:rPr>
              <a:t>2</a:t>
            </a:r>
            <a:r>
              <a:rPr lang="en-US" sz="2400" dirty="0">
                <a:latin typeface="Arial" charset="0"/>
              </a:rPr>
              <a:t> = 50</a:t>
            </a:r>
            <a:r>
              <a:rPr lang="en-US" sz="2400" u="sng" dirty="0">
                <a:latin typeface="Arial" charset="0"/>
              </a:rPr>
              <a:t>2539</a:t>
            </a:r>
            <a:r>
              <a:rPr lang="en-US" sz="2400" dirty="0">
                <a:latin typeface="Arial" charset="0"/>
              </a:rPr>
              <a:t>21        </a:t>
            </a:r>
            <a:r>
              <a:rPr lang="en-US" sz="2400" i="1" dirty="0">
                <a:latin typeface="Arial" charset="0"/>
              </a:rPr>
              <a:t>X</a:t>
            </a:r>
            <a:r>
              <a:rPr lang="en-US" sz="2400" i="1" baseline="-25000" dirty="0">
                <a:latin typeface="Arial" charset="0"/>
              </a:rPr>
              <a:t>3</a:t>
            </a:r>
            <a:r>
              <a:rPr lang="en-US" sz="2400" baseline="-25000" dirty="0">
                <a:latin typeface="Arial" charset="0"/>
              </a:rPr>
              <a:t> </a:t>
            </a:r>
            <a:r>
              <a:rPr lang="en-US" sz="2400" dirty="0">
                <a:latin typeface="Arial" charset="0"/>
              </a:rPr>
              <a:t>= 2539, </a:t>
            </a:r>
            <a:r>
              <a:rPr lang="en-US" sz="2400" i="1" dirty="0">
                <a:latin typeface="Arial" charset="0"/>
              </a:rPr>
              <a:t>R</a:t>
            </a:r>
            <a:r>
              <a:rPr lang="en-US" sz="2400" i="1" baseline="-25000" dirty="0">
                <a:latin typeface="Arial" charset="0"/>
              </a:rPr>
              <a:t>3</a:t>
            </a:r>
            <a:r>
              <a:rPr lang="en-US" sz="2400" i="1" dirty="0">
                <a:latin typeface="Arial" charset="0"/>
              </a:rPr>
              <a:t> </a:t>
            </a:r>
            <a:r>
              <a:rPr lang="en-US" sz="2400" dirty="0">
                <a:latin typeface="Arial" charset="0"/>
              </a:rPr>
              <a:t>= </a:t>
            </a:r>
            <a:r>
              <a:rPr lang="en-US" sz="2400" b="1" dirty="0">
                <a:latin typeface="Arial" charset="0"/>
              </a:rPr>
              <a:t>0.2539</a:t>
            </a:r>
          </a:p>
          <a:p>
            <a:pPr marL="352425" indent="-352425">
              <a:lnSpc>
                <a:spcPct val="90000"/>
              </a:lnSpc>
            </a:pPr>
            <a:r>
              <a:rPr lang="en-US" sz="2400" dirty="0">
                <a:latin typeface="Arial" charset="0"/>
              </a:rPr>
              <a:t>...and so on...</a:t>
            </a:r>
            <a:endParaRPr lang="en-US" sz="2400" b="1" dirty="0">
              <a:latin typeface="Arial" charset="0"/>
            </a:endParaRPr>
          </a:p>
          <a:p>
            <a:pPr marL="352425" indent="-352425">
              <a:lnSpc>
                <a:spcPct val="90000"/>
              </a:lnSpc>
              <a:buNone/>
            </a:pPr>
            <a:endParaRPr lang="en-US" sz="1200" b="1" i="1" dirty="0">
              <a:latin typeface="Arial" charset="0"/>
              <a:sym typeface="Monotype Sorts" charset="0"/>
            </a:endParaRPr>
          </a:p>
          <a:p>
            <a:pPr marL="352425" indent="-352425">
              <a:lnSpc>
                <a:spcPct val="90000"/>
              </a:lnSpc>
              <a:buNone/>
            </a:pPr>
            <a:endParaRPr lang="en-US" altLang="zh-CN" sz="2400" b="1" i="1" dirty="0">
              <a:latin typeface="Arial" charset="0"/>
              <a:ea typeface="宋体" charset="0"/>
              <a:cs typeface="宋体" charset="0"/>
              <a:sym typeface="Monotype Sorts" charset="0"/>
            </a:endParaRPr>
          </a:p>
          <a:p>
            <a:pPr marL="352425" indent="-352425">
              <a:lnSpc>
                <a:spcPct val="90000"/>
              </a:lnSpc>
              <a:buNone/>
            </a:pPr>
            <a:r>
              <a:rPr lang="en-US" sz="2400" b="1" i="1" dirty="0">
                <a:latin typeface="Arial" charset="0"/>
                <a:sym typeface="Monotype Sorts" charset="0"/>
              </a:rPr>
              <a:t>Pros of the </a:t>
            </a:r>
            <a:r>
              <a:rPr lang="en-US" sz="2400" b="1" i="1" dirty="0" err="1">
                <a:latin typeface="Arial" charset="0"/>
                <a:sym typeface="Monotype Sorts" charset="0"/>
              </a:rPr>
              <a:t>midsquare</a:t>
            </a:r>
            <a:r>
              <a:rPr lang="en-US" sz="2400" b="1" i="1" dirty="0">
                <a:latin typeface="Arial" charset="0"/>
                <a:sym typeface="Monotype Sorts" charset="0"/>
              </a:rPr>
              <a:t> method</a:t>
            </a:r>
            <a:endParaRPr lang="en-US" sz="2400" dirty="0">
              <a:latin typeface="Arial" charset="0"/>
              <a:sym typeface="Monotype Sorts" charset="0"/>
            </a:endParaRPr>
          </a:p>
          <a:p>
            <a:pPr marL="746125" lvl="1" indent="-279400">
              <a:lnSpc>
                <a:spcPct val="90000"/>
              </a:lnSpc>
            </a:pPr>
            <a:r>
              <a:rPr lang="en-US" sz="2000" dirty="0">
                <a:latin typeface="Arial" charset="0"/>
                <a:sym typeface="Monotype Sorts" charset="0"/>
              </a:rPr>
              <a:t>Rather simple to implement</a:t>
            </a:r>
          </a:p>
          <a:p>
            <a:pPr marL="352425" indent="-352425">
              <a:lnSpc>
                <a:spcPct val="90000"/>
              </a:lnSpc>
              <a:buNone/>
            </a:pPr>
            <a:r>
              <a:rPr lang="en-US" sz="2400" b="1" i="1" dirty="0">
                <a:latin typeface="Arial" charset="0"/>
                <a:sym typeface="Monotype Sorts" charset="0"/>
              </a:rPr>
              <a:t>Cons of the </a:t>
            </a:r>
            <a:r>
              <a:rPr lang="en-US" sz="2400" b="1" i="1" dirty="0" err="1">
                <a:latin typeface="Arial" charset="0"/>
                <a:sym typeface="Monotype Sorts" charset="0"/>
              </a:rPr>
              <a:t>midsquare</a:t>
            </a:r>
            <a:r>
              <a:rPr lang="en-US" sz="2400" b="1" i="1" dirty="0">
                <a:latin typeface="Arial" charset="0"/>
                <a:sym typeface="Monotype Sorts" charset="0"/>
              </a:rPr>
              <a:t> method</a:t>
            </a:r>
            <a:endParaRPr lang="en-US" sz="2400" dirty="0">
              <a:latin typeface="Arial" charset="0"/>
              <a:sym typeface="Monotype Sorts" charset="0"/>
            </a:endParaRPr>
          </a:p>
          <a:p>
            <a:pPr marL="746125" lvl="1" indent="-279400">
              <a:lnSpc>
                <a:spcPct val="90000"/>
              </a:lnSpc>
            </a:pPr>
            <a:r>
              <a:rPr lang="en-US" sz="2000" dirty="0">
                <a:latin typeface="Arial" charset="0"/>
                <a:sym typeface="Monotype Sorts" charset="0"/>
              </a:rPr>
              <a:t>Difficult to choose initial seed that will give </a:t>
            </a:r>
            <a:r>
              <a:rPr lang="en-US" sz="2000" i="1" dirty="0">
                <a:latin typeface="Arial" charset="0"/>
                <a:sym typeface="Monotype Sorts" charset="0"/>
              </a:rPr>
              <a:t>good</a:t>
            </a:r>
            <a:r>
              <a:rPr lang="en-US" sz="2000" dirty="0">
                <a:latin typeface="Arial" charset="0"/>
                <a:sym typeface="Monotype Sorts" charset="0"/>
              </a:rPr>
              <a:t> sequence</a:t>
            </a:r>
          </a:p>
          <a:p>
            <a:pPr marL="746125" lvl="1" indent="-279400">
              <a:lnSpc>
                <a:spcPct val="90000"/>
              </a:lnSpc>
            </a:pPr>
            <a:r>
              <a:rPr lang="en-US" sz="2000" dirty="0">
                <a:latin typeface="Arial" charset="0"/>
                <a:sym typeface="Monotype Sorts" charset="0"/>
              </a:rPr>
              <a:t>Strong tendency to degenerate fairly rapidly to zero</a:t>
            </a:r>
          </a:p>
          <a:p>
            <a:pPr marL="746125" lvl="1" indent="-279400">
              <a:lnSpc>
                <a:spcPct val="90000"/>
              </a:lnSpc>
              <a:buClr>
                <a:schemeClr val="tx1"/>
              </a:buClr>
              <a:buFontTx/>
              <a:buChar char="3"/>
            </a:pPr>
            <a:endParaRPr lang="en-US" sz="2000" dirty="0">
              <a:latin typeface="Arial" charset="0"/>
            </a:endParaRPr>
          </a:p>
          <a:p>
            <a:endParaRPr lang="en-US" dirty="0"/>
          </a:p>
        </p:txBody>
      </p:sp>
    </p:spTree>
    <p:extLst>
      <p:ext uri="{BB962C8B-B14F-4D97-AF65-F5344CB8AC3E}">
        <p14:creationId xmlns:p14="http://schemas.microsoft.com/office/powerpoint/2010/main" val="1096063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1CFC-85DC-504E-BED1-5932B1FE402B}"/>
              </a:ext>
            </a:extLst>
          </p:cNvPr>
          <p:cNvSpPr>
            <a:spLocks noGrp="1"/>
          </p:cNvSpPr>
          <p:nvPr>
            <p:ph type="title"/>
          </p:nvPr>
        </p:nvSpPr>
        <p:spPr/>
        <p:txBody>
          <a:bodyPr/>
          <a:lstStyle/>
          <a:p>
            <a:r>
              <a:rPr lang="en-US" dirty="0"/>
              <a:t>More examples (poor)</a:t>
            </a:r>
          </a:p>
        </p:txBody>
      </p:sp>
      <p:sp>
        <p:nvSpPr>
          <p:cNvPr id="3" name="Slide Number Placeholder 2">
            <a:extLst>
              <a:ext uri="{FF2B5EF4-FFF2-40B4-BE49-F238E27FC236}">
                <a16:creationId xmlns:a16="http://schemas.microsoft.com/office/drawing/2014/main" id="{AB595CF5-CC5E-2D4B-860E-E4BF3636FE32}"/>
              </a:ext>
            </a:extLst>
          </p:cNvPr>
          <p:cNvSpPr>
            <a:spLocks noGrp="1"/>
          </p:cNvSpPr>
          <p:nvPr>
            <p:ph type="sldNum" sz="quarter" idx="12"/>
          </p:nvPr>
        </p:nvSpPr>
        <p:spPr/>
        <p:txBody>
          <a:bodyPr>
            <a:normAutofit fontScale="85000" lnSpcReduction="20000"/>
          </a:bodyPr>
          <a:lstStyle/>
          <a:p>
            <a:fld id="{E217B35F-9370-D64D-A430-FC0770D03BBD}" type="slidenum">
              <a:rPr lang="en-US" smtClean="0"/>
              <a:t>13</a:t>
            </a:fld>
            <a:endParaRPr lang="en-US"/>
          </a:p>
        </p:txBody>
      </p:sp>
      <p:sp>
        <p:nvSpPr>
          <p:cNvPr id="5" name="AutoShape 6">
            <a:extLst>
              <a:ext uri="{FF2B5EF4-FFF2-40B4-BE49-F238E27FC236}">
                <a16:creationId xmlns:a16="http://schemas.microsoft.com/office/drawing/2014/main" id="{8F81BEE7-C733-C445-ADE1-E302B863544B}"/>
              </a:ext>
            </a:extLst>
          </p:cNvPr>
          <p:cNvSpPr>
            <a:spLocks noChangeArrowheads="1"/>
          </p:cNvSpPr>
          <p:nvPr/>
        </p:nvSpPr>
        <p:spPr bwMode="auto">
          <a:xfrm>
            <a:off x="871538" y="1971675"/>
            <a:ext cx="7250906" cy="18288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marL="352425" indent="-352425" eaLnBrk="1" hangingPunct="1">
              <a:lnSpc>
                <a:spcPct val="90000"/>
              </a:lnSpc>
              <a:buFont typeface="Wingdings" pitchFamily="2" charset="2"/>
              <a:buNone/>
            </a:pPr>
            <a:r>
              <a:rPr lang="en-US" altLang="en-US" sz="1400" b="1" dirty="0"/>
              <a:t>Let </a:t>
            </a:r>
            <a:r>
              <a:rPr lang="en-US" altLang="en-US" sz="1400" b="1" i="1" dirty="0"/>
              <a:t>X</a:t>
            </a:r>
            <a:r>
              <a:rPr lang="en-US" altLang="en-US" sz="1400" b="1" i="1" baseline="-25000" dirty="0"/>
              <a:t>0</a:t>
            </a:r>
            <a:r>
              <a:rPr lang="en-US" altLang="en-US" sz="1400" b="1" i="1" dirty="0"/>
              <a:t> </a:t>
            </a:r>
            <a:r>
              <a:rPr lang="en-US" altLang="en-US" sz="1400" b="1" dirty="0"/>
              <a:t>= 5197</a:t>
            </a:r>
          </a:p>
          <a:p>
            <a:pPr marL="352425" indent="-352425" eaLnBrk="1" hangingPunct="1">
              <a:lnSpc>
                <a:spcPct val="90000"/>
              </a:lnSpc>
            </a:pPr>
            <a:r>
              <a:rPr lang="en-US" altLang="en-US" sz="1400" i="1" dirty="0"/>
              <a:t>X</a:t>
            </a:r>
            <a:r>
              <a:rPr lang="en-US" altLang="en-US" sz="1400" i="1" baseline="-25000" dirty="0"/>
              <a:t>1</a:t>
            </a:r>
            <a:r>
              <a:rPr lang="en-US" altLang="en-US" sz="1400" i="1" dirty="0"/>
              <a:t> </a:t>
            </a:r>
            <a:r>
              <a:rPr lang="en-US" altLang="en-US" sz="1400" dirty="0"/>
              <a:t>= (5197)</a:t>
            </a:r>
            <a:r>
              <a:rPr lang="en-US" altLang="en-US" sz="1400" baseline="30000" dirty="0"/>
              <a:t>2</a:t>
            </a:r>
            <a:r>
              <a:rPr lang="en-US" altLang="en-US" sz="1400" dirty="0"/>
              <a:t> = 27</a:t>
            </a:r>
            <a:r>
              <a:rPr lang="en-US" altLang="en-US" sz="1400" u="sng" dirty="0"/>
              <a:t>0088</a:t>
            </a:r>
            <a:r>
              <a:rPr lang="en-US" altLang="en-US" sz="1400" dirty="0"/>
              <a:t>09        </a:t>
            </a:r>
            <a:r>
              <a:rPr lang="en-US" altLang="en-US" sz="1400" i="1" dirty="0"/>
              <a:t>X</a:t>
            </a:r>
            <a:r>
              <a:rPr lang="en-US" altLang="en-US" sz="1400" i="1" baseline="-25000" dirty="0"/>
              <a:t>1</a:t>
            </a:r>
            <a:r>
              <a:rPr lang="en-US" altLang="en-US" sz="1400" baseline="-25000" dirty="0"/>
              <a:t> </a:t>
            </a:r>
            <a:r>
              <a:rPr lang="en-US" altLang="en-US" sz="1400" dirty="0"/>
              <a:t>= 0088, </a:t>
            </a:r>
            <a:r>
              <a:rPr lang="en-US" altLang="en-US" sz="1400" i="1" dirty="0"/>
              <a:t>R</a:t>
            </a:r>
            <a:r>
              <a:rPr lang="en-US" altLang="en-US" sz="1400" i="1" baseline="-25000" dirty="0"/>
              <a:t>1</a:t>
            </a:r>
            <a:r>
              <a:rPr lang="en-US" altLang="en-US" sz="1400" i="1" dirty="0"/>
              <a:t> </a:t>
            </a:r>
            <a:r>
              <a:rPr lang="en-US" altLang="en-US" sz="1400" dirty="0"/>
              <a:t>= </a:t>
            </a:r>
            <a:r>
              <a:rPr lang="en-US" altLang="en-US" sz="1400" b="1" dirty="0"/>
              <a:t>0.0088</a:t>
            </a:r>
          </a:p>
          <a:p>
            <a:pPr marL="352425" indent="-352425" eaLnBrk="1" hangingPunct="1">
              <a:lnSpc>
                <a:spcPct val="90000"/>
              </a:lnSpc>
            </a:pPr>
            <a:r>
              <a:rPr lang="en-US" altLang="en-US" sz="1400" i="1" dirty="0"/>
              <a:t>X</a:t>
            </a:r>
            <a:r>
              <a:rPr lang="en-US" altLang="en-US" sz="1400" i="1" baseline="-25000" dirty="0"/>
              <a:t>2</a:t>
            </a:r>
            <a:r>
              <a:rPr lang="en-US" altLang="en-US" sz="1400" i="1" dirty="0"/>
              <a:t> </a:t>
            </a:r>
            <a:r>
              <a:rPr lang="en-US" altLang="en-US" sz="1400" dirty="0"/>
              <a:t>= (0088)</a:t>
            </a:r>
            <a:r>
              <a:rPr lang="en-US" altLang="en-US" sz="1400" baseline="30000" dirty="0"/>
              <a:t>2</a:t>
            </a:r>
            <a:r>
              <a:rPr lang="en-US" altLang="en-US" sz="1400" dirty="0"/>
              <a:t> = 00</a:t>
            </a:r>
            <a:r>
              <a:rPr lang="en-US" altLang="en-US" sz="1400" u="sng" dirty="0"/>
              <a:t>0077</a:t>
            </a:r>
            <a:r>
              <a:rPr lang="en-US" altLang="en-US" sz="1400" dirty="0"/>
              <a:t>44        </a:t>
            </a:r>
            <a:r>
              <a:rPr lang="en-US" altLang="en-US" sz="1400" i="1" dirty="0"/>
              <a:t>X</a:t>
            </a:r>
            <a:r>
              <a:rPr lang="en-US" altLang="en-US" sz="1400" i="1" baseline="-25000" dirty="0"/>
              <a:t>2</a:t>
            </a:r>
            <a:r>
              <a:rPr lang="en-US" altLang="en-US" sz="1400" baseline="-25000" dirty="0"/>
              <a:t> </a:t>
            </a:r>
            <a:r>
              <a:rPr lang="en-US" altLang="en-US" sz="1400" dirty="0"/>
              <a:t>= 0077, </a:t>
            </a:r>
            <a:r>
              <a:rPr lang="en-US" altLang="en-US" sz="1400" i="1" dirty="0"/>
              <a:t>R</a:t>
            </a:r>
            <a:r>
              <a:rPr lang="en-US" altLang="en-US" sz="1400" i="1" baseline="-25000" dirty="0"/>
              <a:t>2</a:t>
            </a:r>
            <a:r>
              <a:rPr lang="en-US" altLang="en-US" sz="1400" i="1" dirty="0"/>
              <a:t> </a:t>
            </a:r>
            <a:r>
              <a:rPr lang="en-US" altLang="en-US" sz="1400" dirty="0"/>
              <a:t>= </a:t>
            </a:r>
            <a:r>
              <a:rPr lang="en-US" altLang="en-US" sz="1400" b="1" dirty="0"/>
              <a:t>0.0077</a:t>
            </a:r>
          </a:p>
          <a:p>
            <a:pPr marL="352425" indent="-352425" eaLnBrk="1" hangingPunct="1">
              <a:lnSpc>
                <a:spcPct val="90000"/>
              </a:lnSpc>
            </a:pPr>
            <a:r>
              <a:rPr lang="en-US" altLang="en-US" sz="1400" i="1" dirty="0"/>
              <a:t>X</a:t>
            </a:r>
            <a:r>
              <a:rPr lang="en-US" altLang="en-US" sz="1400" i="1" baseline="-25000" dirty="0"/>
              <a:t>3</a:t>
            </a:r>
            <a:r>
              <a:rPr lang="en-US" altLang="en-US" sz="1400" i="1" dirty="0"/>
              <a:t> </a:t>
            </a:r>
            <a:r>
              <a:rPr lang="en-US" altLang="en-US" sz="1400" dirty="0"/>
              <a:t>= (0077)</a:t>
            </a:r>
            <a:r>
              <a:rPr lang="en-US" altLang="en-US" sz="1400" baseline="30000" dirty="0"/>
              <a:t>2</a:t>
            </a:r>
            <a:r>
              <a:rPr lang="en-US" altLang="en-US" sz="1400" dirty="0"/>
              <a:t> = 00</a:t>
            </a:r>
            <a:r>
              <a:rPr lang="en-US" altLang="en-US" sz="1400" u="sng" dirty="0"/>
              <a:t>0059</a:t>
            </a:r>
            <a:r>
              <a:rPr lang="en-US" altLang="en-US" sz="1400" dirty="0"/>
              <a:t>29        </a:t>
            </a:r>
            <a:r>
              <a:rPr lang="en-US" altLang="en-US" sz="1400" i="1" dirty="0"/>
              <a:t>X</a:t>
            </a:r>
            <a:r>
              <a:rPr lang="en-US" altLang="en-US" sz="1400" i="1" baseline="-25000" dirty="0"/>
              <a:t>3</a:t>
            </a:r>
            <a:r>
              <a:rPr lang="en-US" altLang="en-US" sz="1400" baseline="-25000" dirty="0"/>
              <a:t> </a:t>
            </a:r>
            <a:r>
              <a:rPr lang="en-US" altLang="en-US" sz="1400" dirty="0"/>
              <a:t>= 0059, </a:t>
            </a:r>
            <a:r>
              <a:rPr lang="en-US" altLang="en-US" sz="1400" i="1" dirty="0"/>
              <a:t>R</a:t>
            </a:r>
            <a:r>
              <a:rPr lang="en-US" altLang="en-US" sz="1400" i="1" baseline="-25000" dirty="0"/>
              <a:t>3</a:t>
            </a:r>
            <a:r>
              <a:rPr lang="en-US" altLang="en-US" sz="1400" i="1" dirty="0"/>
              <a:t> </a:t>
            </a:r>
            <a:r>
              <a:rPr lang="en-US" altLang="en-US" sz="1400" dirty="0"/>
              <a:t>= </a:t>
            </a:r>
            <a:r>
              <a:rPr lang="en-US" altLang="en-US" sz="1400" b="1" dirty="0"/>
              <a:t>0.0059</a:t>
            </a:r>
          </a:p>
          <a:p>
            <a:pPr marL="352425" indent="-352425" eaLnBrk="1" hangingPunct="1">
              <a:lnSpc>
                <a:spcPct val="90000"/>
              </a:lnSpc>
            </a:pPr>
            <a:r>
              <a:rPr lang="en-US" altLang="en-US" sz="1400" i="1" dirty="0"/>
              <a:t>X</a:t>
            </a:r>
            <a:r>
              <a:rPr lang="en-US" altLang="en-US" sz="1400" i="1" baseline="-25000" dirty="0"/>
              <a:t>4</a:t>
            </a:r>
            <a:r>
              <a:rPr lang="en-US" altLang="en-US" sz="1400" i="1" dirty="0"/>
              <a:t> </a:t>
            </a:r>
            <a:r>
              <a:rPr lang="en-US" altLang="en-US" sz="1400" dirty="0"/>
              <a:t>= (0059)</a:t>
            </a:r>
            <a:r>
              <a:rPr lang="en-US" altLang="en-US" sz="1400" baseline="30000" dirty="0"/>
              <a:t>2</a:t>
            </a:r>
            <a:r>
              <a:rPr lang="en-US" altLang="en-US" sz="1400" dirty="0"/>
              <a:t> = 00</a:t>
            </a:r>
            <a:r>
              <a:rPr lang="en-US" altLang="en-US" sz="1400" u="sng" dirty="0"/>
              <a:t>0034</a:t>
            </a:r>
            <a:r>
              <a:rPr lang="en-US" altLang="en-US" sz="1400" dirty="0"/>
              <a:t>81        </a:t>
            </a:r>
            <a:r>
              <a:rPr lang="en-US" altLang="en-US" sz="1400" i="1" dirty="0"/>
              <a:t>X</a:t>
            </a:r>
            <a:r>
              <a:rPr lang="en-US" altLang="en-US" sz="1400" i="1" baseline="-25000" dirty="0"/>
              <a:t>4</a:t>
            </a:r>
            <a:r>
              <a:rPr lang="en-US" altLang="en-US" sz="1400" baseline="-25000" dirty="0"/>
              <a:t> </a:t>
            </a:r>
            <a:r>
              <a:rPr lang="en-US" altLang="en-US" sz="1400" dirty="0"/>
              <a:t>= 0034, </a:t>
            </a:r>
            <a:r>
              <a:rPr lang="en-US" altLang="en-US" sz="1400" i="1" dirty="0"/>
              <a:t>R</a:t>
            </a:r>
            <a:r>
              <a:rPr lang="en-US" altLang="en-US" sz="1400" i="1" baseline="-25000" dirty="0"/>
              <a:t>4</a:t>
            </a:r>
            <a:r>
              <a:rPr lang="en-US" altLang="en-US" sz="1400" i="1" dirty="0"/>
              <a:t> </a:t>
            </a:r>
            <a:r>
              <a:rPr lang="en-US" altLang="en-US" sz="1400" dirty="0"/>
              <a:t>= </a:t>
            </a:r>
            <a:r>
              <a:rPr lang="en-US" altLang="en-US" sz="1400" b="1" dirty="0"/>
              <a:t>0.0034</a:t>
            </a:r>
          </a:p>
        </p:txBody>
      </p:sp>
      <p:sp>
        <p:nvSpPr>
          <p:cNvPr id="6" name="AutoShape 7">
            <a:extLst>
              <a:ext uri="{FF2B5EF4-FFF2-40B4-BE49-F238E27FC236}">
                <a16:creationId xmlns:a16="http://schemas.microsoft.com/office/drawing/2014/main" id="{BB86D480-28FF-D44F-A142-CE27FE06F269}"/>
              </a:ext>
            </a:extLst>
          </p:cNvPr>
          <p:cNvSpPr>
            <a:spLocks noChangeArrowheads="1"/>
          </p:cNvSpPr>
          <p:nvPr/>
        </p:nvSpPr>
        <p:spPr bwMode="auto">
          <a:xfrm>
            <a:off x="942975" y="4450556"/>
            <a:ext cx="7129464" cy="98663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marL="352425" indent="-352425" eaLnBrk="1" hangingPunct="1">
              <a:lnSpc>
                <a:spcPct val="90000"/>
              </a:lnSpc>
            </a:pPr>
            <a:r>
              <a:rPr lang="en-US" altLang="en-US" sz="1400" b="1" dirty="0"/>
              <a:t>Let </a:t>
            </a:r>
            <a:r>
              <a:rPr lang="en-US" altLang="en-US" sz="1400" b="1" i="1" dirty="0"/>
              <a:t>X</a:t>
            </a:r>
            <a:r>
              <a:rPr lang="en-US" altLang="en-US" sz="1400" b="1" i="1" baseline="-25000" dirty="0"/>
              <a:t>0</a:t>
            </a:r>
            <a:r>
              <a:rPr lang="en-US" altLang="en-US" sz="1400" b="1" i="1" dirty="0"/>
              <a:t> </a:t>
            </a:r>
            <a:r>
              <a:rPr lang="en-US" altLang="en-US" sz="1400" b="1" dirty="0"/>
              <a:t>= 6500</a:t>
            </a:r>
          </a:p>
          <a:p>
            <a:pPr marL="352425" indent="-352425" eaLnBrk="1" hangingPunct="1">
              <a:lnSpc>
                <a:spcPct val="90000"/>
              </a:lnSpc>
            </a:pPr>
            <a:r>
              <a:rPr lang="en-US" altLang="en-US" sz="1400" i="1" dirty="0"/>
              <a:t>X</a:t>
            </a:r>
            <a:r>
              <a:rPr lang="en-US" altLang="en-US" sz="1400" i="1" baseline="-25000" dirty="0"/>
              <a:t>1</a:t>
            </a:r>
            <a:r>
              <a:rPr lang="en-US" altLang="en-US" sz="1400" i="1" dirty="0"/>
              <a:t> </a:t>
            </a:r>
            <a:r>
              <a:rPr lang="en-US" altLang="en-US" sz="1400" dirty="0"/>
              <a:t>= (6500)</a:t>
            </a:r>
            <a:r>
              <a:rPr lang="en-US" altLang="en-US" sz="1400" baseline="30000" dirty="0"/>
              <a:t>2</a:t>
            </a:r>
            <a:r>
              <a:rPr lang="en-US" altLang="en-US" sz="1400" dirty="0"/>
              <a:t> = 42</a:t>
            </a:r>
            <a:r>
              <a:rPr lang="en-US" altLang="en-US" sz="1400" u="sng" dirty="0"/>
              <a:t>2500</a:t>
            </a:r>
            <a:r>
              <a:rPr lang="en-US" altLang="en-US" sz="1400" dirty="0"/>
              <a:t>00        </a:t>
            </a:r>
            <a:r>
              <a:rPr lang="en-US" altLang="en-US" sz="1400" i="1" dirty="0"/>
              <a:t>X</a:t>
            </a:r>
            <a:r>
              <a:rPr lang="en-US" altLang="en-US" sz="1400" i="1" baseline="-25000" dirty="0"/>
              <a:t>1</a:t>
            </a:r>
            <a:r>
              <a:rPr lang="en-US" altLang="en-US" sz="1400" baseline="-25000" dirty="0"/>
              <a:t> </a:t>
            </a:r>
            <a:r>
              <a:rPr lang="en-US" altLang="en-US" sz="1400" dirty="0"/>
              <a:t>= 2500, </a:t>
            </a:r>
            <a:r>
              <a:rPr lang="en-US" altLang="en-US" sz="1400" i="1" dirty="0"/>
              <a:t>R</a:t>
            </a:r>
            <a:r>
              <a:rPr lang="en-US" altLang="en-US" sz="1400" i="1" baseline="-25000" dirty="0"/>
              <a:t>1</a:t>
            </a:r>
            <a:r>
              <a:rPr lang="en-US" altLang="en-US" sz="1400" i="1" dirty="0"/>
              <a:t> </a:t>
            </a:r>
            <a:r>
              <a:rPr lang="en-US" altLang="en-US" sz="1400" dirty="0"/>
              <a:t>= </a:t>
            </a:r>
            <a:r>
              <a:rPr lang="en-US" altLang="en-US" sz="1400" b="1" dirty="0"/>
              <a:t>0.2500</a:t>
            </a:r>
          </a:p>
          <a:p>
            <a:pPr marL="352425" indent="-352425" eaLnBrk="1" hangingPunct="1">
              <a:lnSpc>
                <a:spcPct val="90000"/>
              </a:lnSpc>
            </a:pPr>
            <a:r>
              <a:rPr lang="en-US" altLang="en-US" sz="1400" i="1" dirty="0"/>
              <a:t>X</a:t>
            </a:r>
            <a:r>
              <a:rPr lang="en-US" altLang="en-US" sz="1400" i="1" baseline="-25000" dirty="0"/>
              <a:t>2</a:t>
            </a:r>
            <a:r>
              <a:rPr lang="en-US" altLang="en-US" sz="1400" i="1" dirty="0"/>
              <a:t> </a:t>
            </a:r>
            <a:r>
              <a:rPr lang="en-US" altLang="en-US" sz="1400" dirty="0"/>
              <a:t>= (2500)</a:t>
            </a:r>
            <a:r>
              <a:rPr lang="en-US" altLang="en-US" sz="1400" baseline="30000" dirty="0"/>
              <a:t>2</a:t>
            </a:r>
            <a:r>
              <a:rPr lang="en-US" altLang="en-US" sz="1400" dirty="0"/>
              <a:t> = 06</a:t>
            </a:r>
            <a:r>
              <a:rPr lang="en-US" altLang="en-US" sz="1400" u="sng" dirty="0"/>
              <a:t>2500</a:t>
            </a:r>
            <a:r>
              <a:rPr lang="en-US" altLang="en-US" sz="1400" dirty="0"/>
              <a:t>00        </a:t>
            </a:r>
            <a:r>
              <a:rPr lang="en-US" altLang="en-US" sz="1400" i="1" dirty="0"/>
              <a:t>X</a:t>
            </a:r>
            <a:r>
              <a:rPr lang="en-US" altLang="en-US" sz="1400" i="1" baseline="-25000" dirty="0"/>
              <a:t>2</a:t>
            </a:r>
            <a:r>
              <a:rPr lang="en-US" altLang="en-US" sz="1400" baseline="-25000" dirty="0"/>
              <a:t> </a:t>
            </a:r>
            <a:r>
              <a:rPr lang="en-US" altLang="en-US" sz="1400" dirty="0"/>
              <a:t>= 2500, </a:t>
            </a:r>
            <a:r>
              <a:rPr lang="en-US" altLang="en-US" sz="1400" i="1" dirty="0"/>
              <a:t>R</a:t>
            </a:r>
            <a:r>
              <a:rPr lang="en-US" altLang="en-US" sz="1400" i="1" baseline="-25000" dirty="0"/>
              <a:t>2</a:t>
            </a:r>
            <a:r>
              <a:rPr lang="en-US" altLang="en-US" sz="1400" i="1" dirty="0"/>
              <a:t> </a:t>
            </a:r>
            <a:r>
              <a:rPr lang="en-US" altLang="en-US" sz="1400" dirty="0"/>
              <a:t>= </a:t>
            </a:r>
            <a:r>
              <a:rPr lang="en-US" altLang="en-US" sz="1400" b="1" dirty="0"/>
              <a:t>0.2500</a:t>
            </a:r>
            <a:endParaRPr lang="en-US" altLang="en-US" sz="1400" dirty="0"/>
          </a:p>
          <a:p>
            <a:pPr marL="352425" indent="-352425" eaLnBrk="1" hangingPunct="1">
              <a:lnSpc>
                <a:spcPct val="90000"/>
              </a:lnSpc>
              <a:buFont typeface="Wingdings" pitchFamily="2" charset="2"/>
              <a:buNone/>
            </a:pPr>
            <a:endParaRPr lang="en-US" altLang="en-US" sz="1400" b="1" dirty="0"/>
          </a:p>
        </p:txBody>
      </p:sp>
    </p:spTree>
    <p:extLst>
      <p:ext uri="{BB962C8B-B14F-4D97-AF65-F5344CB8AC3E}">
        <p14:creationId xmlns:p14="http://schemas.microsoft.com/office/powerpoint/2010/main" val="320973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78345-FB64-4344-88F4-7F7378FF46DC}"/>
              </a:ext>
            </a:extLst>
          </p:cNvPr>
          <p:cNvSpPr>
            <a:spLocks noGrp="1"/>
          </p:cNvSpPr>
          <p:nvPr>
            <p:ph type="title"/>
          </p:nvPr>
        </p:nvSpPr>
        <p:spPr/>
        <p:txBody>
          <a:bodyPr/>
          <a:lstStyle/>
          <a:p>
            <a:r>
              <a:rPr lang="en-US" dirty="0"/>
              <a:t>More examples …</a:t>
            </a:r>
          </a:p>
        </p:txBody>
      </p:sp>
      <p:sp>
        <p:nvSpPr>
          <p:cNvPr id="3" name="Slide Number Placeholder 2">
            <a:extLst>
              <a:ext uri="{FF2B5EF4-FFF2-40B4-BE49-F238E27FC236}">
                <a16:creationId xmlns:a16="http://schemas.microsoft.com/office/drawing/2014/main" id="{7F85E744-01D1-2C42-9CD7-55474AE442CB}"/>
              </a:ext>
            </a:extLst>
          </p:cNvPr>
          <p:cNvSpPr>
            <a:spLocks noGrp="1"/>
          </p:cNvSpPr>
          <p:nvPr>
            <p:ph type="sldNum" sz="quarter" idx="12"/>
          </p:nvPr>
        </p:nvSpPr>
        <p:spPr/>
        <p:txBody>
          <a:bodyPr>
            <a:normAutofit fontScale="85000" lnSpcReduction="20000"/>
          </a:bodyPr>
          <a:lstStyle/>
          <a:p>
            <a:fld id="{E217B35F-9370-D64D-A430-FC0770D03BBD}" type="slidenum">
              <a:rPr lang="en-US" smtClean="0"/>
              <a:t>14</a:t>
            </a:fld>
            <a:endParaRPr lang="en-US"/>
          </a:p>
        </p:txBody>
      </p:sp>
      <p:sp>
        <p:nvSpPr>
          <p:cNvPr id="4" name="Content Placeholder 3">
            <a:extLst>
              <a:ext uri="{FF2B5EF4-FFF2-40B4-BE49-F238E27FC236}">
                <a16:creationId xmlns:a16="http://schemas.microsoft.com/office/drawing/2014/main" id="{1FD326A0-1902-6144-ADCF-766DF77422AD}"/>
              </a:ext>
            </a:extLst>
          </p:cNvPr>
          <p:cNvSpPr>
            <a:spLocks noGrp="1"/>
          </p:cNvSpPr>
          <p:nvPr>
            <p:ph sz="quarter" idx="1"/>
          </p:nvPr>
        </p:nvSpPr>
        <p:spPr/>
        <p:txBody>
          <a:bodyPr/>
          <a:lstStyle/>
          <a:p>
            <a:endParaRPr lang="en-US" dirty="0"/>
          </a:p>
        </p:txBody>
      </p:sp>
      <p:graphicFrame>
        <p:nvGraphicFramePr>
          <p:cNvPr id="5" name="Object 3">
            <a:extLst>
              <a:ext uri="{FF2B5EF4-FFF2-40B4-BE49-F238E27FC236}">
                <a16:creationId xmlns:a16="http://schemas.microsoft.com/office/drawing/2014/main" id="{CEB779C2-589D-A448-9211-FA3D0C6784AD}"/>
              </a:ext>
            </a:extLst>
          </p:cNvPr>
          <p:cNvGraphicFramePr>
            <a:graphicFrameLocks noChangeAspect="1"/>
          </p:cNvGraphicFramePr>
          <p:nvPr>
            <p:extLst>
              <p:ext uri="{D42A27DB-BD31-4B8C-83A1-F6EECF244321}">
                <p14:modId xmlns:p14="http://schemas.microsoft.com/office/powerpoint/2010/main" val="1334407202"/>
              </p:ext>
            </p:extLst>
          </p:nvPr>
        </p:nvGraphicFramePr>
        <p:xfrm>
          <a:off x="612648" y="2185987"/>
          <a:ext cx="3941762" cy="3695700"/>
        </p:xfrm>
        <a:graphic>
          <a:graphicData uri="http://schemas.openxmlformats.org/presentationml/2006/ole">
            <mc:AlternateContent xmlns:mc="http://schemas.openxmlformats.org/markup-compatibility/2006">
              <mc:Choice xmlns:v="urn:schemas-microsoft-com:vml" Requires="v">
                <p:oleObj spid="_x0000_s5143" name="Worksheet" r:id="rId3" imgW="2908300" imgH="2717800" progId="Excel.Sheet.8">
                  <p:embed/>
                </p:oleObj>
              </mc:Choice>
              <mc:Fallback>
                <p:oleObj name="Worksheet" r:id="rId3" imgW="2908300" imgH="2717800" progId="Excel.Sheet.8">
                  <p:embed/>
                  <p:pic>
                    <p:nvPicPr>
                      <p:cNvPr id="13316" name="Object 3">
                        <a:extLst>
                          <a:ext uri="{FF2B5EF4-FFF2-40B4-BE49-F238E27FC236}">
                            <a16:creationId xmlns:a16="http://schemas.microsoft.com/office/drawing/2014/main" id="{C7FDDDA9-8090-C542-856D-2376E44E5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48" y="2185987"/>
                        <a:ext cx="3941762"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4">
            <a:extLst>
              <a:ext uri="{FF2B5EF4-FFF2-40B4-BE49-F238E27FC236}">
                <a16:creationId xmlns:a16="http://schemas.microsoft.com/office/drawing/2014/main" id="{A137F9B4-D00F-B24F-AA63-317495504282}"/>
              </a:ext>
            </a:extLst>
          </p:cNvPr>
          <p:cNvGraphicFramePr>
            <a:graphicFrameLocks noChangeAspect="1"/>
          </p:cNvGraphicFramePr>
          <p:nvPr/>
        </p:nvGraphicFramePr>
        <p:xfrm>
          <a:off x="5257800" y="1295400"/>
          <a:ext cx="2754313" cy="4572000"/>
        </p:xfrm>
        <a:graphic>
          <a:graphicData uri="http://schemas.openxmlformats.org/presentationml/2006/ole">
            <mc:AlternateContent xmlns:mc="http://schemas.openxmlformats.org/markup-compatibility/2006">
              <mc:Choice xmlns:v="urn:schemas-microsoft-com:vml" Requires="v">
                <p:oleObj spid="_x0000_s5144" name="Worksheet" r:id="rId5" imgW="2908300" imgH="4318000" progId="Excel.Sheet.8">
                  <p:embed/>
                </p:oleObj>
              </mc:Choice>
              <mc:Fallback>
                <p:oleObj name="Worksheet" r:id="rId5" imgW="2908300" imgH="4318000" progId="Excel.Sheet.8">
                  <p:embed/>
                  <p:pic>
                    <p:nvPicPr>
                      <p:cNvPr id="13317" name="Object 4">
                        <a:extLst>
                          <a:ext uri="{FF2B5EF4-FFF2-40B4-BE49-F238E27FC236}">
                            <a16:creationId xmlns:a16="http://schemas.microsoft.com/office/drawing/2014/main" id="{E8A4F75C-D7B1-6442-BA9F-D9C7173CA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295400"/>
                        <a:ext cx="275431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3991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charset="0"/>
              </a:rPr>
              <a:t>Linear </a:t>
            </a:r>
            <a:r>
              <a:rPr lang="en-US" sz="3600" dirty="0" err="1">
                <a:latin typeface="Arial" charset="0"/>
              </a:rPr>
              <a:t>Congruential</a:t>
            </a:r>
            <a:r>
              <a:rPr lang="en-US" sz="3600" dirty="0">
                <a:latin typeface="Arial" charset="0"/>
              </a:rPr>
              <a:t> Generator</a:t>
            </a:r>
            <a:endParaRPr lang="en-US" sz="3600" dirty="0"/>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15</a:t>
            </a:fld>
            <a:endParaRPr lang="en-US"/>
          </a:p>
        </p:txBody>
      </p:sp>
      <p:sp>
        <p:nvSpPr>
          <p:cNvPr id="4" name="Content Placeholder 3"/>
          <p:cNvSpPr>
            <a:spLocks noGrp="1"/>
          </p:cNvSpPr>
          <p:nvPr>
            <p:ph sz="quarter" idx="1"/>
          </p:nvPr>
        </p:nvSpPr>
        <p:spPr/>
        <p:txBody>
          <a:bodyPr>
            <a:normAutofit/>
          </a:bodyPr>
          <a:lstStyle/>
          <a:p>
            <a:pPr>
              <a:lnSpc>
                <a:spcPct val="90000"/>
              </a:lnSpc>
            </a:pPr>
            <a:r>
              <a:rPr lang="en-US" sz="2400" dirty="0">
                <a:latin typeface="Arial" charset="0"/>
              </a:rPr>
              <a:t>To produce a sequence of integers, </a:t>
            </a:r>
            <a:r>
              <a:rPr lang="en-US" sz="2400" i="1" dirty="0">
                <a:latin typeface="Arial" charset="0"/>
              </a:rPr>
              <a:t>X</a:t>
            </a:r>
            <a:r>
              <a:rPr lang="en-US" sz="2400" i="1" baseline="-25000" dirty="0">
                <a:latin typeface="Arial" charset="0"/>
              </a:rPr>
              <a:t>1</a:t>
            </a:r>
            <a:r>
              <a:rPr lang="en-US" sz="2400" i="1" dirty="0">
                <a:latin typeface="Arial" charset="0"/>
              </a:rPr>
              <a:t>, X</a:t>
            </a:r>
            <a:r>
              <a:rPr lang="en-US" sz="2400" i="1" baseline="-25000" dirty="0">
                <a:latin typeface="Arial" charset="0"/>
              </a:rPr>
              <a:t>2</a:t>
            </a:r>
            <a:r>
              <a:rPr lang="en-US" sz="2400" i="1" dirty="0">
                <a:latin typeface="Arial" charset="0"/>
              </a:rPr>
              <a:t>, …</a:t>
            </a:r>
            <a:r>
              <a:rPr lang="en-US" sz="2400" dirty="0">
                <a:latin typeface="Arial" charset="0"/>
              </a:rPr>
              <a:t> between </a:t>
            </a:r>
            <a:r>
              <a:rPr lang="en-US" sz="2400" i="1" dirty="0">
                <a:latin typeface="Arial" charset="0"/>
              </a:rPr>
              <a:t>0</a:t>
            </a:r>
            <a:r>
              <a:rPr lang="en-US" sz="2400" dirty="0">
                <a:latin typeface="Arial" charset="0"/>
              </a:rPr>
              <a:t> and </a:t>
            </a:r>
            <a:r>
              <a:rPr lang="en-US" sz="2400" i="1" dirty="0">
                <a:latin typeface="Arial" charset="0"/>
              </a:rPr>
              <a:t>m-1</a:t>
            </a:r>
            <a:r>
              <a:rPr lang="en-US" sz="2400" dirty="0">
                <a:latin typeface="Arial" charset="0"/>
              </a:rPr>
              <a:t> by following a recursive relationship:</a:t>
            </a:r>
          </a:p>
          <a:p>
            <a:pPr marL="0" indent="0">
              <a:lnSpc>
                <a:spcPct val="90000"/>
              </a:lnSpc>
              <a:buNone/>
            </a:pPr>
            <a:r>
              <a:rPr lang="en-US" sz="2400" dirty="0">
                <a:latin typeface="Arial" charset="0"/>
              </a:rPr>
              <a:t>	</a:t>
            </a:r>
          </a:p>
          <a:p>
            <a:pPr marL="0" indent="0">
              <a:lnSpc>
                <a:spcPct val="90000"/>
              </a:lnSpc>
              <a:buNone/>
            </a:pPr>
            <a:r>
              <a:rPr lang="en-US" sz="2400" dirty="0">
                <a:latin typeface="Arial" charset="0"/>
              </a:rPr>
              <a:t>	 </a:t>
            </a:r>
            <a:r>
              <a:rPr lang="en-US" sz="2400" i="1" dirty="0">
                <a:solidFill>
                  <a:srgbClr val="C00000"/>
                </a:solidFill>
                <a:latin typeface="Arial" charset="0"/>
              </a:rPr>
              <a:t>X(i+1)=(a*X(</a:t>
            </a:r>
            <a:r>
              <a:rPr lang="en-US" sz="2400" i="1" dirty="0" err="1">
                <a:solidFill>
                  <a:srgbClr val="C00000"/>
                </a:solidFill>
                <a:latin typeface="Arial" charset="0"/>
              </a:rPr>
              <a:t>i</a:t>
            </a:r>
            <a:r>
              <a:rPr lang="en-US" sz="2400" i="1" dirty="0">
                <a:solidFill>
                  <a:srgbClr val="C00000"/>
                </a:solidFill>
                <a:latin typeface="Arial" charset="0"/>
              </a:rPr>
              <a:t>) +C) mod m</a:t>
            </a:r>
          </a:p>
          <a:p>
            <a:pPr>
              <a:lnSpc>
                <a:spcPct val="90000"/>
              </a:lnSpc>
              <a:buNone/>
            </a:pPr>
            <a:endParaRPr lang="en-US" sz="2400" i="1" dirty="0">
              <a:latin typeface="Arial" charset="0"/>
            </a:endParaRPr>
          </a:p>
          <a:p>
            <a:pPr>
              <a:lnSpc>
                <a:spcPct val="90000"/>
              </a:lnSpc>
            </a:pPr>
            <a:r>
              <a:rPr lang="en-US" sz="2400" dirty="0">
                <a:latin typeface="Arial" charset="0"/>
              </a:rPr>
              <a:t>The selection of the values for </a:t>
            </a:r>
            <a:r>
              <a:rPr lang="en-US" sz="2400" i="1" dirty="0">
                <a:latin typeface="Arial" charset="0"/>
              </a:rPr>
              <a:t>a</a:t>
            </a:r>
            <a:r>
              <a:rPr lang="en-US" sz="2400" dirty="0">
                <a:latin typeface="Arial" charset="0"/>
              </a:rPr>
              <a:t>, </a:t>
            </a:r>
            <a:r>
              <a:rPr lang="en-US" sz="2400" i="1" dirty="0">
                <a:latin typeface="Arial" charset="0"/>
              </a:rPr>
              <a:t>c</a:t>
            </a:r>
            <a:r>
              <a:rPr lang="en-US" sz="2400" dirty="0">
                <a:latin typeface="Arial" charset="0"/>
              </a:rPr>
              <a:t>, </a:t>
            </a:r>
            <a:r>
              <a:rPr lang="en-US" sz="2400" i="1" dirty="0">
                <a:latin typeface="Arial" charset="0"/>
              </a:rPr>
              <a:t>m</a:t>
            </a:r>
            <a:r>
              <a:rPr lang="en-US" sz="2400" dirty="0">
                <a:latin typeface="Arial" charset="0"/>
              </a:rPr>
              <a:t>, and </a:t>
            </a:r>
            <a:r>
              <a:rPr lang="en-US" sz="2400" i="1" dirty="0">
                <a:latin typeface="Arial" charset="0"/>
              </a:rPr>
              <a:t>X</a:t>
            </a:r>
            <a:r>
              <a:rPr lang="en-US" sz="2400" i="1" baseline="-25000" dirty="0">
                <a:latin typeface="Arial" charset="0"/>
              </a:rPr>
              <a:t>0</a:t>
            </a:r>
            <a:r>
              <a:rPr lang="en-US" sz="2400" dirty="0">
                <a:latin typeface="Arial" charset="0"/>
              </a:rPr>
              <a:t> drastically affects the statistical properties and the cycle length.</a:t>
            </a:r>
          </a:p>
          <a:p>
            <a:pPr>
              <a:lnSpc>
                <a:spcPct val="90000"/>
              </a:lnSpc>
            </a:pPr>
            <a:r>
              <a:rPr lang="en-US" sz="2400" dirty="0">
                <a:latin typeface="Arial" charset="0"/>
              </a:rPr>
              <a:t>The random integers are being generated [</a:t>
            </a:r>
            <a:r>
              <a:rPr lang="en-US" sz="2400" i="1" dirty="0">
                <a:latin typeface="Arial" charset="0"/>
              </a:rPr>
              <a:t>0,m-1</a:t>
            </a:r>
            <a:r>
              <a:rPr lang="en-US" sz="2400" dirty="0">
                <a:latin typeface="Arial" charset="0"/>
              </a:rPr>
              <a:t>], and to convert the integers to random numbers:</a:t>
            </a:r>
            <a:endParaRPr lang="en-US" sz="2000" dirty="0"/>
          </a:p>
        </p:txBody>
      </p:sp>
    </p:spTree>
    <p:extLst>
      <p:ext uri="{BB962C8B-B14F-4D97-AF65-F5344CB8AC3E}">
        <p14:creationId xmlns:p14="http://schemas.microsoft.com/office/powerpoint/2010/main" val="223466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E.g.,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16</a:t>
            </a:fld>
            <a:endParaRPr lang="en-US"/>
          </a:p>
        </p:txBody>
      </p:sp>
      <p:sp>
        <p:nvSpPr>
          <p:cNvPr id="4" name="Content Placeholder 3"/>
          <p:cNvSpPr>
            <a:spLocks noGrp="1"/>
          </p:cNvSpPr>
          <p:nvPr>
            <p:ph sz="quarter" idx="1"/>
          </p:nvPr>
        </p:nvSpPr>
        <p:spPr/>
        <p:txBody>
          <a:bodyPr/>
          <a:lstStyle/>
          <a:p>
            <a:r>
              <a:rPr lang="en-US" sz="2400" dirty="0">
                <a:latin typeface="Arial" charset="0"/>
              </a:rPr>
              <a:t>Use </a:t>
            </a:r>
            <a:r>
              <a:rPr lang="en-US" sz="2400" i="1" dirty="0">
                <a:latin typeface="Arial" charset="0"/>
              </a:rPr>
              <a:t>X</a:t>
            </a:r>
            <a:r>
              <a:rPr lang="en-US" sz="2400" i="1" baseline="-25000" dirty="0">
                <a:latin typeface="Arial" charset="0"/>
              </a:rPr>
              <a:t>0</a:t>
            </a:r>
            <a:r>
              <a:rPr lang="en-US" sz="2400" i="1" dirty="0">
                <a:latin typeface="Arial" charset="0"/>
              </a:rPr>
              <a:t> = 27</a:t>
            </a:r>
            <a:r>
              <a:rPr lang="en-US" sz="2400" dirty="0">
                <a:latin typeface="Arial" charset="0"/>
              </a:rPr>
              <a:t>, </a:t>
            </a:r>
            <a:r>
              <a:rPr lang="en-US" sz="2400" i="1" dirty="0">
                <a:latin typeface="Arial" charset="0"/>
              </a:rPr>
              <a:t>a = 17</a:t>
            </a:r>
            <a:r>
              <a:rPr lang="en-US" sz="2400" dirty="0">
                <a:latin typeface="Arial" charset="0"/>
              </a:rPr>
              <a:t>, </a:t>
            </a:r>
            <a:r>
              <a:rPr lang="en-US" sz="2400" i="1" dirty="0">
                <a:latin typeface="Arial" charset="0"/>
              </a:rPr>
              <a:t>c = 43</a:t>
            </a:r>
            <a:r>
              <a:rPr lang="en-US" sz="2400" dirty="0">
                <a:latin typeface="Arial" charset="0"/>
              </a:rPr>
              <a:t>, and </a:t>
            </a:r>
            <a:r>
              <a:rPr lang="en-US" sz="2400" i="1" dirty="0">
                <a:latin typeface="Arial" charset="0"/>
              </a:rPr>
              <a:t>m = 100</a:t>
            </a:r>
            <a:r>
              <a:rPr lang="en-US" sz="2400" dirty="0">
                <a:latin typeface="Arial" charset="0"/>
              </a:rPr>
              <a:t>.</a:t>
            </a:r>
          </a:p>
          <a:p>
            <a:r>
              <a:rPr lang="en-US" sz="2400" dirty="0">
                <a:latin typeface="Arial" charset="0"/>
              </a:rPr>
              <a:t>The </a:t>
            </a:r>
            <a:r>
              <a:rPr lang="en-US" sz="2400" i="1" dirty="0">
                <a:latin typeface="Arial" charset="0"/>
              </a:rPr>
              <a:t>X</a:t>
            </a:r>
            <a:r>
              <a:rPr lang="en-US" sz="2400" i="1" baseline="-25000" dirty="0">
                <a:latin typeface="Arial" charset="0"/>
              </a:rPr>
              <a:t>i</a:t>
            </a:r>
            <a:r>
              <a:rPr lang="en-US" sz="2400" dirty="0">
                <a:latin typeface="Arial" charset="0"/>
              </a:rPr>
              <a:t> and </a:t>
            </a:r>
            <a:r>
              <a:rPr lang="en-US" sz="2400" i="1" dirty="0" err="1">
                <a:latin typeface="Arial" charset="0"/>
              </a:rPr>
              <a:t>R</a:t>
            </a:r>
            <a:r>
              <a:rPr lang="en-US" sz="2400" i="1" baseline="-25000" dirty="0" err="1">
                <a:latin typeface="Arial" charset="0"/>
              </a:rPr>
              <a:t>i</a:t>
            </a:r>
            <a:r>
              <a:rPr lang="en-US" sz="2400" dirty="0">
                <a:latin typeface="Arial" charset="0"/>
              </a:rPr>
              <a:t> values are:</a:t>
            </a:r>
          </a:p>
          <a:p>
            <a:pPr lvl="1">
              <a:buNone/>
            </a:pPr>
            <a:r>
              <a:rPr lang="en-US" sz="2000" i="1" dirty="0">
                <a:latin typeface="Arial" charset="0"/>
              </a:rPr>
              <a:t>		X</a:t>
            </a:r>
            <a:r>
              <a:rPr lang="en-US" sz="2000" baseline="-25000" dirty="0">
                <a:latin typeface="Arial" charset="0"/>
              </a:rPr>
              <a:t>1</a:t>
            </a:r>
            <a:r>
              <a:rPr lang="en-US" sz="2000" i="1" dirty="0">
                <a:latin typeface="Arial" charset="0"/>
              </a:rPr>
              <a:t> = (17*27+43) mod 100 = 502 mod 100 = 2,	R</a:t>
            </a:r>
            <a:r>
              <a:rPr lang="en-US" sz="2000" i="1" baseline="-25000" dirty="0">
                <a:latin typeface="Arial" charset="0"/>
              </a:rPr>
              <a:t>1</a:t>
            </a:r>
            <a:r>
              <a:rPr lang="en-US" sz="2000" i="1" dirty="0">
                <a:latin typeface="Arial" charset="0"/>
              </a:rPr>
              <a:t> = 0.02;</a:t>
            </a:r>
          </a:p>
          <a:p>
            <a:pPr lvl="1">
              <a:buNone/>
            </a:pPr>
            <a:r>
              <a:rPr lang="en-US" sz="2000" i="1" dirty="0">
                <a:latin typeface="Arial" charset="0"/>
              </a:rPr>
              <a:t>		X</a:t>
            </a:r>
            <a:r>
              <a:rPr lang="en-US" sz="2000" baseline="-25000" dirty="0">
                <a:latin typeface="Arial" charset="0"/>
              </a:rPr>
              <a:t>2</a:t>
            </a:r>
            <a:r>
              <a:rPr lang="en-US" sz="2000" i="1" dirty="0">
                <a:latin typeface="Arial" charset="0"/>
              </a:rPr>
              <a:t> = (17*2+</a:t>
            </a:r>
            <a:r>
              <a:rPr lang="en-US" altLang="zh-CN" sz="2000" i="1" dirty="0">
                <a:latin typeface="Arial" charset="0"/>
                <a:ea typeface="宋体" charset="0"/>
                <a:cs typeface="宋体" charset="0"/>
              </a:rPr>
              <a:t>43</a:t>
            </a:r>
            <a:r>
              <a:rPr lang="en-US" sz="2000" i="1" dirty="0">
                <a:latin typeface="Arial" charset="0"/>
              </a:rPr>
              <a:t>) mod 100 = 77, 			R</a:t>
            </a:r>
            <a:r>
              <a:rPr lang="en-US" sz="2000" i="1" baseline="-25000" dirty="0">
                <a:latin typeface="Arial" charset="0"/>
              </a:rPr>
              <a:t>2</a:t>
            </a:r>
            <a:r>
              <a:rPr lang="en-US" sz="2000" i="1" dirty="0">
                <a:latin typeface="Arial" charset="0"/>
              </a:rPr>
              <a:t> = 0.77</a:t>
            </a:r>
            <a:r>
              <a:rPr lang="en-US" sz="2000" dirty="0">
                <a:latin typeface="Arial" charset="0"/>
              </a:rPr>
              <a:t>;</a:t>
            </a:r>
          </a:p>
          <a:p>
            <a:pPr lvl="1">
              <a:buNone/>
            </a:pPr>
            <a:r>
              <a:rPr lang="en-US" sz="2000" i="1" dirty="0">
                <a:latin typeface="Arial" charset="0"/>
              </a:rPr>
              <a:t>		X</a:t>
            </a:r>
            <a:r>
              <a:rPr lang="en-US" sz="2000" baseline="-25000" dirty="0">
                <a:latin typeface="Arial" charset="0"/>
              </a:rPr>
              <a:t>3</a:t>
            </a:r>
            <a:r>
              <a:rPr lang="en-US" sz="2000" i="1" dirty="0">
                <a:latin typeface="Arial" charset="0"/>
              </a:rPr>
              <a:t> = (17*77+</a:t>
            </a:r>
            <a:r>
              <a:rPr lang="en-US" altLang="zh-CN" sz="2000" i="1" dirty="0">
                <a:latin typeface="Arial" charset="0"/>
                <a:ea typeface="宋体" charset="0"/>
                <a:cs typeface="宋体" charset="0"/>
              </a:rPr>
              <a:t>43</a:t>
            </a:r>
            <a:r>
              <a:rPr lang="en-US" sz="2000" i="1" dirty="0">
                <a:latin typeface="Arial" charset="0"/>
              </a:rPr>
              <a:t>) mod 100 = 52, 			R</a:t>
            </a:r>
            <a:r>
              <a:rPr lang="en-US" sz="2000" i="1" baseline="-25000" dirty="0">
                <a:latin typeface="Arial" charset="0"/>
              </a:rPr>
              <a:t>3</a:t>
            </a:r>
            <a:r>
              <a:rPr lang="en-US" sz="2000" i="1" dirty="0">
                <a:latin typeface="Arial" charset="0"/>
              </a:rPr>
              <a:t> = 0.52;</a:t>
            </a:r>
          </a:p>
          <a:p>
            <a:pPr lvl="1">
              <a:buNone/>
            </a:pPr>
            <a:r>
              <a:rPr lang="en-US" sz="2000" i="1" dirty="0">
                <a:latin typeface="Arial" charset="0"/>
              </a:rPr>
              <a:t>		…</a:t>
            </a:r>
            <a:endParaRPr lang="en-US" sz="2000" dirty="0">
              <a:latin typeface="Arial" charset="0"/>
            </a:endParaRPr>
          </a:p>
          <a:p>
            <a:endParaRPr lang="en-US" dirty="0"/>
          </a:p>
        </p:txBody>
      </p:sp>
    </p:spTree>
    <p:extLst>
      <p:ext uri="{BB962C8B-B14F-4D97-AF65-F5344CB8AC3E}">
        <p14:creationId xmlns:p14="http://schemas.microsoft.com/office/powerpoint/2010/main" val="3601414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21C83-006E-414E-AC56-7A52DB18006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4F4C105-2CEB-AF4E-B559-10D75C8E497F}"/>
              </a:ext>
            </a:extLst>
          </p:cNvPr>
          <p:cNvSpPr>
            <a:spLocks noGrp="1"/>
          </p:cNvSpPr>
          <p:nvPr>
            <p:ph type="sldNum" sz="quarter" idx="12"/>
          </p:nvPr>
        </p:nvSpPr>
        <p:spPr/>
        <p:txBody>
          <a:bodyPr>
            <a:normAutofit fontScale="85000" lnSpcReduction="20000"/>
          </a:bodyPr>
          <a:lstStyle/>
          <a:p>
            <a:fld id="{E217B35F-9370-D64D-A430-FC0770D03BBD}" type="slidenum">
              <a:rPr lang="en-US" smtClean="0"/>
              <a:t>17</a:t>
            </a:fld>
            <a:endParaRPr lang="en-US"/>
          </a:p>
        </p:txBody>
      </p:sp>
      <p:sp>
        <p:nvSpPr>
          <p:cNvPr id="4" name="Content Placeholder 3">
            <a:extLst>
              <a:ext uri="{FF2B5EF4-FFF2-40B4-BE49-F238E27FC236}">
                <a16:creationId xmlns:a16="http://schemas.microsoft.com/office/drawing/2014/main" id="{893BD0DE-1077-EC47-AD74-796ABEB1A106}"/>
              </a:ext>
            </a:extLst>
          </p:cNvPr>
          <p:cNvSpPr>
            <a:spLocks noGrp="1"/>
          </p:cNvSpPr>
          <p:nvPr>
            <p:ph sz="quarter" idx="1"/>
          </p:nvPr>
        </p:nvSpPr>
        <p:spPr/>
        <p:txBody>
          <a:bodyPr/>
          <a:lstStyle/>
          <a:p>
            <a:endParaRPr lang="en-US"/>
          </a:p>
        </p:txBody>
      </p:sp>
      <p:pic>
        <p:nvPicPr>
          <p:cNvPr id="5" name="Picture 3">
            <a:extLst>
              <a:ext uri="{FF2B5EF4-FFF2-40B4-BE49-F238E27FC236}">
                <a16:creationId xmlns:a16="http://schemas.microsoft.com/office/drawing/2014/main" id="{80CD9B70-4A7D-3D4D-BB08-8C18AB429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93006" y="2059782"/>
            <a:ext cx="2936875" cy="4114800"/>
          </a:xfrm>
          <a:prstGeom prst="rect">
            <a:avLst/>
          </a:prstGeom>
          <a:noFill/>
        </p:spPr>
      </p:pic>
      <p:pic>
        <p:nvPicPr>
          <p:cNvPr id="6" name="Picture 4">
            <a:extLst>
              <a:ext uri="{FF2B5EF4-FFF2-40B4-BE49-F238E27FC236}">
                <a16:creationId xmlns:a16="http://schemas.microsoft.com/office/drawing/2014/main" id="{48B084D1-9B5C-F24A-9AAC-4B7B81FDE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497" y="2564606"/>
            <a:ext cx="4246728"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a:extLst>
              <a:ext uri="{FF2B5EF4-FFF2-40B4-BE49-F238E27FC236}">
                <a16:creationId xmlns:a16="http://schemas.microsoft.com/office/drawing/2014/main" id="{0078D51E-7F9B-344A-A036-29C3DA32E126}"/>
              </a:ext>
            </a:extLst>
          </p:cNvPr>
          <p:cNvSpPr txBox="1">
            <a:spLocks noChangeArrowheads="1"/>
          </p:cNvSpPr>
          <p:nvPr/>
        </p:nvSpPr>
        <p:spPr bwMode="auto">
          <a:xfrm>
            <a:off x="2164556" y="6174582"/>
            <a:ext cx="24074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spcBef>
                <a:spcPct val="50000"/>
              </a:spcBef>
              <a:buClrTx/>
              <a:buSzTx/>
              <a:buFontTx/>
              <a:buNone/>
            </a:pPr>
            <a:r>
              <a:rPr lang="en-US" altLang="en-US" sz="1400">
                <a:latin typeface="Times New Roman" panose="02020603050405020304" pitchFamily="18" charset="0"/>
              </a:rPr>
              <a:t>Period = 2000</a:t>
            </a:r>
          </a:p>
        </p:txBody>
      </p:sp>
    </p:spTree>
    <p:extLst>
      <p:ext uri="{BB962C8B-B14F-4D97-AF65-F5344CB8AC3E}">
        <p14:creationId xmlns:p14="http://schemas.microsoft.com/office/powerpoint/2010/main" val="4088614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LCG:: “Good” Examples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18</a:t>
            </a:fld>
            <a:endParaRPr lang="en-US"/>
          </a:p>
        </p:txBody>
      </p:sp>
      <p:sp>
        <p:nvSpPr>
          <p:cNvPr id="4" name="Content Placeholder 3"/>
          <p:cNvSpPr>
            <a:spLocks noGrp="1"/>
          </p:cNvSpPr>
          <p:nvPr>
            <p:ph sz="quarter" idx="1"/>
          </p:nvPr>
        </p:nvSpPr>
        <p:spPr/>
        <p:txBody>
          <a:bodyPr/>
          <a:lstStyle/>
          <a:p>
            <a:r>
              <a:rPr lang="en-US" dirty="0"/>
              <a:t>A= 25214903917, M=2^48, C=11</a:t>
            </a:r>
          </a:p>
          <a:p>
            <a:endParaRPr lang="en-US" dirty="0"/>
          </a:p>
          <a:p>
            <a:r>
              <a:rPr lang="en-US" dirty="0"/>
              <a:t>A=6364136223846793005, M=2^64, C=1442695040888963407</a:t>
            </a:r>
          </a:p>
        </p:txBody>
      </p:sp>
    </p:spTree>
    <p:extLst>
      <p:ext uri="{BB962C8B-B14F-4D97-AF65-F5344CB8AC3E}">
        <p14:creationId xmlns:p14="http://schemas.microsoft.com/office/powerpoint/2010/main" val="366923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8AB06-0536-704C-A490-043EB1AADE0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B9F0674-379C-F34A-B10F-CE6AC3834C74}"/>
              </a:ext>
            </a:extLst>
          </p:cNvPr>
          <p:cNvSpPr>
            <a:spLocks noGrp="1"/>
          </p:cNvSpPr>
          <p:nvPr>
            <p:ph type="sldNum" sz="quarter" idx="12"/>
          </p:nvPr>
        </p:nvSpPr>
        <p:spPr/>
        <p:txBody>
          <a:bodyPr>
            <a:normAutofit fontScale="85000" lnSpcReduction="20000"/>
          </a:bodyPr>
          <a:lstStyle/>
          <a:p>
            <a:fld id="{E217B35F-9370-D64D-A430-FC0770D03BBD}" type="slidenum">
              <a:rPr lang="en-US" smtClean="0"/>
              <a:t>19</a:t>
            </a:fld>
            <a:endParaRPr lang="en-US"/>
          </a:p>
        </p:txBody>
      </p:sp>
      <p:sp>
        <p:nvSpPr>
          <p:cNvPr id="4" name="Content Placeholder 3">
            <a:extLst>
              <a:ext uri="{FF2B5EF4-FFF2-40B4-BE49-F238E27FC236}">
                <a16:creationId xmlns:a16="http://schemas.microsoft.com/office/drawing/2014/main" id="{B7D1DA3F-9909-0147-B028-4B1A2E9E81B9}"/>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6E873505-752A-5847-8DC1-BF1F806C5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47675"/>
            <a:ext cx="8694738" cy="618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8747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33DC-2FD4-4044-ACBE-0FBF2664CD2E}"/>
              </a:ext>
            </a:extLst>
          </p:cNvPr>
          <p:cNvSpPr>
            <a:spLocks noGrp="1"/>
          </p:cNvSpPr>
          <p:nvPr>
            <p:ph type="title"/>
          </p:nvPr>
        </p:nvSpPr>
        <p:spPr/>
        <p:txBody>
          <a:bodyPr>
            <a:normAutofit fontScale="90000"/>
          </a:bodyPr>
          <a:lstStyle/>
          <a:p>
            <a:r>
              <a:rPr lang="en-US" dirty="0"/>
              <a:t>Let’s try to get some “random” numbers</a:t>
            </a:r>
          </a:p>
        </p:txBody>
      </p:sp>
      <p:sp>
        <p:nvSpPr>
          <p:cNvPr id="3" name="Slide Number Placeholder 2">
            <a:extLst>
              <a:ext uri="{FF2B5EF4-FFF2-40B4-BE49-F238E27FC236}">
                <a16:creationId xmlns:a16="http://schemas.microsoft.com/office/drawing/2014/main" id="{30496FB4-770D-FF47-90DE-C7EF0192595D}"/>
              </a:ext>
            </a:extLst>
          </p:cNvPr>
          <p:cNvSpPr>
            <a:spLocks noGrp="1"/>
          </p:cNvSpPr>
          <p:nvPr>
            <p:ph type="sldNum" sz="quarter" idx="12"/>
          </p:nvPr>
        </p:nvSpPr>
        <p:spPr/>
        <p:txBody>
          <a:bodyPr>
            <a:normAutofit fontScale="85000" lnSpcReduction="20000"/>
          </a:bodyPr>
          <a:lstStyle/>
          <a:p>
            <a:fld id="{E217B35F-9370-D64D-A430-FC0770D03BBD}" type="slidenum">
              <a:rPr lang="en-US" smtClean="0"/>
              <a:t>2</a:t>
            </a:fld>
            <a:endParaRPr lang="en-US"/>
          </a:p>
        </p:txBody>
      </p:sp>
      <p:sp>
        <p:nvSpPr>
          <p:cNvPr id="4" name="Content Placeholder 3">
            <a:extLst>
              <a:ext uri="{FF2B5EF4-FFF2-40B4-BE49-F238E27FC236}">
                <a16:creationId xmlns:a16="http://schemas.microsoft.com/office/drawing/2014/main" id="{4239BFA0-B40B-8F42-BBA2-80BE837185B4}"/>
              </a:ext>
            </a:extLst>
          </p:cNvPr>
          <p:cNvSpPr>
            <a:spLocks noGrp="1"/>
          </p:cNvSpPr>
          <p:nvPr>
            <p:ph sz="quarter" idx="1"/>
          </p:nvPr>
        </p:nvSpPr>
        <p:spPr/>
        <p:txBody>
          <a:bodyPr/>
          <a:lstStyle/>
          <a:p>
            <a:r>
              <a:rPr lang="en-US" dirty="0"/>
              <a:t>2,4; </a:t>
            </a:r>
          </a:p>
          <a:p>
            <a:r>
              <a:rPr lang="en-US" dirty="0"/>
              <a:t>1,2; </a:t>
            </a:r>
          </a:p>
          <a:p>
            <a:r>
              <a:rPr lang="en-US" dirty="0"/>
              <a:t>1,3;</a:t>
            </a:r>
          </a:p>
          <a:p>
            <a:r>
              <a:rPr lang="en-US" dirty="0"/>
              <a:t>3,4;</a:t>
            </a:r>
          </a:p>
          <a:p>
            <a:r>
              <a:rPr lang="en-US" dirty="0"/>
              <a:t>5,7;</a:t>
            </a:r>
          </a:p>
          <a:p>
            <a:r>
              <a:rPr lang="en-US" dirty="0"/>
              <a:t>5,8;</a:t>
            </a:r>
          </a:p>
          <a:p>
            <a:r>
              <a:rPr lang="en-US" dirty="0"/>
              <a:t>1,3;</a:t>
            </a:r>
          </a:p>
          <a:p>
            <a:r>
              <a:rPr lang="en-US" dirty="0"/>
              <a:t>3,8</a:t>
            </a:r>
          </a:p>
        </p:txBody>
      </p:sp>
    </p:spTree>
    <p:extLst>
      <p:ext uri="{BB962C8B-B14F-4D97-AF65-F5344CB8AC3E}">
        <p14:creationId xmlns:p14="http://schemas.microsoft.com/office/powerpoint/2010/main" val="3463846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660F-305A-FE40-A73C-C83CE587C2C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0B5B388-13FA-D14E-BD68-7C69075B393A}"/>
              </a:ext>
            </a:extLst>
          </p:cNvPr>
          <p:cNvSpPr>
            <a:spLocks noGrp="1"/>
          </p:cNvSpPr>
          <p:nvPr>
            <p:ph type="sldNum" sz="quarter" idx="12"/>
          </p:nvPr>
        </p:nvSpPr>
        <p:spPr/>
        <p:txBody>
          <a:bodyPr>
            <a:normAutofit fontScale="85000" lnSpcReduction="20000"/>
          </a:bodyPr>
          <a:lstStyle/>
          <a:p>
            <a:fld id="{E217B35F-9370-D64D-A430-FC0770D03BBD}" type="slidenum">
              <a:rPr lang="en-US" smtClean="0"/>
              <a:t>20</a:t>
            </a:fld>
            <a:endParaRPr lang="en-US"/>
          </a:p>
        </p:txBody>
      </p:sp>
      <p:sp>
        <p:nvSpPr>
          <p:cNvPr id="4" name="Content Placeholder 3">
            <a:extLst>
              <a:ext uri="{FF2B5EF4-FFF2-40B4-BE49-F238E27FC236}">
                <a16:creationId xmlns:a16="http://schemas.microsoft.com/office/drawing/2014/main" id="{01404AF8-CB4F-B44B-9D27-9B1A1D17E8ED}"/>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A0F4FC41-724F-2044-9654-01E8279FF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33400"/>
            <a:ext cx="8428038" cy="57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167125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3AE1-562A-C543-99ED-996C5C25F46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CB55DB5-34F9-8A48-83AF-DA44AC223F70}"/>
              </a:ext>
            </a:extLst>
          </p:cNvPr>
          <p:cNvSpPr>
            <a:spLocks noGrp="1"/>
          </p:cNvSpPr>
          <p:nvPr>
            <p:ph type="sldNum" sz="quarter" idx="12"/>
          </p:nvPr>
        </p:nvSpPr>
        <p:spPr/>
        <p:txBody>
          <a:bodyPr>
            <a:normAutofit fontScale="85000" lnSpcReduction="20000"/>
          </a:bodyPr>
          <a:lstStyle/>
          <a:p>
            <a:fld id="{E217B35F-9370-D64D-A430-FC0770D03BBD}" type="slidenum">
              <a:rPr lang="en-US" smtClean="0"/>
              <a:t>21</a:t>
            </a:fld>
            <a:endParaRPr lang="en-US"/>
          </a:p>
        </p:txBody>
      </p:sp>
      <p:sp>
        <p:nvSpPr>
          <p:cNvPr id="4" name="Content Placeholder 3">
            <a:extLst>
              <a:ext uri="{FF2B5EF4-FFF2-40B4-BE49-F238E27FC236}">
                <a16:creationId xmlns:a16="http://schemas.microsoft.com/office/drawing/2014/main" id="{A1E2CB95-C846-CF4C-8F4C-D4BE113CEF01}"/>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057CA4AD-1AC5-634F-AF84-6C5CB43BF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8" y="457200"/>
            <a:ext cx="8609012"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89493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E58C-9EB1-AC4E-957C-F056F72A55A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7BC15B5-A97E-E44A-A3E6-49D87630D8A7}"/>
              </a:ext>
            </a:extLst>
          </p:cNvPr>
          <p:cNvSpPr>
            <a:spLocks noGrp="1"/>
          </p:cNvSpPr>
          <p:nvPr>
            <p:ph type="sldNum" sz="quarter" idx="12"/>
          </p:nvPr>
        </p:nvSpPr>
        <p:spPr/>
        <p:txBody>
          <a:bodyPr>
            <a:normAutofit fontScale="85000" lnSpcReduction="20000"/>
          </a:bodyPr>
          <a:lstStyle/>
          <a:p>
            <a:fld id="{E217B35F-9370-D64D-A430-FC0770D03BBD}" type="slidenum">
              <a:rPr lang="en-US" smtClean="0"/>
              <a:t>22</a:t>
            </a:fld>
            <a:endParaRPr lang="en-US"/>
          </a:p>
        </p:txBody>
      </p:sp>
      <p:sp>
        <p:nvSpPr>
          <p:cNvPr id="4" name="Content Placeholder 3">
            <a:extLst>
              <a:ext uri="{FF2B5EF4-FFF2-40B4-BE49-F238E27FC236}">
                <a16:creationId xmlns:a16="http://schemas.microsoft.com/office/drawing/2014/main" id="{AED12815-66D4-174A-8FB9-0CBA6D0A8A70}"/>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18927F56-2A14-BF41-A967-D8C3C14C5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542338" cy="579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28715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8740-7F72-5A49-BF0B-2DDD664D1BA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BFE825F-8A40-DB40-BDF0-D4D47AC7CB33}"/>
              </a:ext>
            </a:extLst>
          </p:cNvPr>
          <p:cNvSpPr>
            <a:spLocks noGrp="1"/>
          </p:cNvSpPr>
          <p:nvPr>
            <p:ph type="sldNum" sz="quarter" idx="12"/>
          </p:nvPr>
        </p:nvSpPr>
        <p:spPr/>
        <p:txBody>
          <a:bodyPr>
            <a:normAutofit fontScale="85000" lnSpcReduction="20000"/>
          </a:bodyPr>
          <a:lstStyle/>
          <a:p>
            <a:fld id="{E217B35F-9370-D64D-A430-FC0770D03BBD}" type="slidenum">
              <a:rPr lang="en-US" smtClean="0"/>
              <a:t>23</a:t>
            </a:fld>
            <a:endParaRPr lang="en-US"/>
          </a:p>
        </p:txBody>
      </p:sp>
      <p:sp>
        <p:nvSpPr>
          <p:cNvPr id="4" name="Content Placeholder 3">
            <a:extLst>
              <a:ext uri="{FF2B5EF4-FFF2-40B4-BE49-F238E27FC236}">
                <a16:creationId xmlns:a16="http://schemas.microsoft.com/office/drawing/2014/main" id="{B0AAF3CA-C3A0-4B4A-8C47-46FDD64B6142}"/>
              </a:ext>
            </a:extLst>
          </p:cNvPr>
          <p:cNvSpPr>
            <a:spLocks noGrp="1"/>
          </p:cNvSpPr>
          <p:nvPr>
            <p:ph sz="quarter" idx="1"/>
          </p:nvPr>
        </p:nvSpPr>
        <p:spPr/>
        <p:txBody>
          <a:bodyPr/>
          <a:lstStyle/>
          <a:p>
            <a:endParaRPr lang="en-US"/>
          </a:p>
        </p:txBody>
      </p:sp>
      <p:pic>
        <p:nvPicPr>
          <p:cNvPr id="5" name="Picture 2">
            <a:extLst>
              <a:ext uri="{FF2B5EF4-FFF2-40B4-BE49-F238E27FC236}">
                <a16:creationId xmlns:a16="http://schemas.microsoft.com/office/drawing/2014/main" id="{2DA2B59C-4FEF-AC43-AD9F-5CFDCC86D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61973"/>
            <a:ext cx="7996238"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544936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7E60-3183-2B49-A425-1CC53CE18B21}"/>
              </a:ext>
            </a:extLst>
          </p:cNvPr>
          <p:cNvSpPr>
            <a:spLocks noGrp="1"/>
          </p:cNvSpPr>
          <p:nvPr>
            <p:ph type="title"/>
          </p:nvPr>
        </p:nvSpPr>
        <p:spPr/>
        <p:txBody>
          <a:bodyPr>
            <a:normAutofit fontScale="90000"/>
          </a:bodyPr>
          <a:lstStyle/>
          <a:p>
            <a:r>
              <a:rPr lang="en-US" altLang="en-US" dirty="0"/>
              <a:t>Characteristics of a Good Generator</a:t>
            </a:r>
            <a:endParaRPr lang="en-US" dirty="0"/>
          </a:p>
        </p:txBody>
      </p:sp>
      <p:sp>
        <p:nvSpPr>
          <p:cNvPr id="3" name="Slide Number Placeholder 2">
            <a:extLst>
              <a:ext uri="{FF2B5EF4-FFF2-40B4-BE49-F238E27FC236}">
                <a16:creationId xmlns:a16="http://schemas.microsoft.com/office/drawing/2014/main" id="{4ACDB42B-59EE-9248-8C1F-362C704AC444}"/>
              </a:ext>
            </a:extLst>
          </p:cNvPr>
          <p:cNvSpPr>
            <a:spLocks noGrp="1"/>
          </p:cNvSpPr>
          <p:nvPr>
            <p:ph type="sldNum" sz="quarter" idx="12"/>
          </p:nvPr>
        </p:nvSpPr>
        <p:spPr/>
        <p:txBody>
          <a:bodyPr>
            <a:normAutofit fontScale="85000" lnSpcReduction="20000"/>
          </a:bodyPr>
          <a:lstStyle/>
          <a:p>
            <a:fld id="{E217B35F-9370-D64D-A430-FC0770D03BBD}" type="slidenum">
              <a:rPr lang="en-US" smtClean="0"/>
              <a:t>24</a:t>
            </a:fld>
            <a:endParaRPr lang="en-US"/>
          </a:p>
        </p:txBody>
      </p:sp>
      <p:sp>
        <p:nvSpPr>
          <p:cNvPr id="6" name="Rectangle 3">
            <a:extLst>
              <a:ext uri="{FF2B5EF4-FFF2-40B4-BE49-F238E27FC236}">
                <a16:creationId xmlns:a16="http://schemas.microsoft.com/office/drawing/2014/main" id="{DC29B7F2-18DF-774F-9801-EAB7B4692022}"/>
              </a:ext>
            </a:extLst>
          </p:cNvPr>
          <p:cNvSpPr txBox="1">
            <a:spLocks noChangeArrowheads="1"/>
          </p:cNvSpPr>
          <p:nvPr/>
        </p:nvSpPr>
        <p:spPr>
          <a:xfrm>
            <a:off x="628650" y="1676402"/>
            <a:ext cx="8153400" cy="4419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lnSpc>
                <a:spcPct val="90000"/>
              </a:lnSpc>
            </a:pPr>
            <a:r>
              <a:rPr lang="en-US" altLang="en-US" sz="2200" dirty="0">
                <a:solidFill>
                  <a:srgbClr val="C00000"/>
                </a:solidFill>
              </a:rPr>
              <a:t>Maximum Density</a:t>
            </a:r>
          </a:p>
          <a:p>
            <a:pPr lvl="1" defTabSz="914400">
              <a:lnSpc>
                <a:spcPct val="90000"/>
              </a:lnSpc>
            </a:pPr>
            <a:r>
              <a:rPr lang="en-US" altLang="en-US" sz="2000" dirty="0"/>
              <a:t>Such that he values assumed by </a:t>
            </a:r>
            <a:r>
              <a:rPr lang="en-US" altLang="en-US" sz="2000" i="1" dirty="0"/>
              <a:t>R</a:t>
            </a:r>
            <a:r>
              <a:rPr lang="en-US" altLang="en-US" sz="2000" i="1" baseline="-25000" dirty="0"/>
              <a:t>i</a:t>
            </a:r>
            <a:r>
              <a:rPr lang="en-US" altLang="en-US" sz="2000" i="1" dirty="0"/>
              <a:t>, </a:t>
            </a:r>
            <a:r>
              <a:rPr lang="en-US" altLang="en-US" sz="2000" i="1" dirty="0" err="1"/>
              <a:t>i</a:t>
            </a:r>
            <a:r>
              <a:rPr lang="en-US" altLang="en-US" sz="2000" i="1" dirty="0"/>
              <a:t> = 1,2,…</a:t>
            </a:r>
            <a:r>
              <a:rPr lang="en-US" altLang="en-US" sz="2000" dirty="0"/>
              <a:t>, leave no large gaps on </a:t>
            </a:r>
            <a:r>
              <a:rPr lang="en-US" altLang="en-US" sz="2000" i="1" dirty="0"/>
              <a:t>[0,1]</a:t>
            </a:r>
          </a:p>
          <a:p>
            <a:pPr lvl="1" defTabSz="914400">
              <a:lnSpc>
                <a:spcPct val="90000"/>
              </a:lnSpc>
            </a:pPr>
            <a:r>
              <a:rPr lang="en-US" altLang="en-US" sz="2000" dirty="0"/>
              <a:t>Problem: Instead of continuous, each </a:t>
            </a:r>
            <a:r>
              <a:rPr lang="en-US" altLang="en-US" sz="2000" i="1" dirty="0"/>
              <a:t>R</a:t>
            </a:r>
            <a:r>
              <a:rPr lang="en-US" altLang="en-US" sz="2000" i="1" baseline="-25000" dirty="0"/>
              <a:t>i</a:t>
            </a:r>
            <a:r>
              <a:rPr lang="en-US" altLang="en-US" sz="2000" dirty="0"/>
              <a:t> is discrete</a:t>
            </a:r>
            <a:endParaRPr lang="en-US" altLang="en-US" sz="2000" i="1" dirty="0"/>
          </a:p>
          <a:p>
            <a:pPr lvl="1" defTabSz="914400">
              <a:lnSpc>
                <a:spcPct val="90000"/>
              </a:lnSpc>
            </a:pPr>
            <a:r>
              <a:rPr lang="en-US" altLang="en-US" sz="2000" dirty="0"/>
              <a:t>Solution: a very large integer for modulus m</a:t>
            </a:r>
          </a:p>
          <a:p>
            <a:pPr lvl="2" defTabSz="914400">
              <a:lnSpc>
                <a:spcPct val="90000"/>
              </a:lnSpc>
            </a:pPr>
            <a:r>
              <a:rPr lang="en-US" altLang="en-US" sz="1800" dirty="0"/>
              <a:t>Approximation appears to be of little consequence</a:t>
            </a:r>
          </a:p>
          <a:p>
            <a:pPr defTabSz="914400">
              <a:lnSpc>
                <a:spcPct val="90000"/>
              </a:lnSpc>
            </a:pPr>
            <a:r>
              <a:rPr lang="en-US" altLang="en-US" sz="2200" dirty="0">
                <a:solidFill>
                  <a:srgbClr val="C00000"/>
                </a:solidFill>
              </a:rPr>
              <a:t>Maximum Period</a:t>
            </a:r>
          </a:p>
          <a:p>
            <a:pPr lvl="1" defTabSz="914400">
              <a:lnSpc>
                <a:spcPct val="90000"/>
              </a:lnSpc>
            </a:pPr>
            <a:r>
              <a:rPr lang="en-US" altLang="en-US" sz="2000" dirty="0"/>
              <a:t>To achieve maximum density and avoid cycling.</a:t>
            </a:r>
          </a:p>
          <a:p>
            <a:pPr lvl="1" defTabSz="914400">
              <a:lnSpc>
                <a:spcPct val="90000"/>
              </a:lnSpc>
            </a:pPr>
            <a:r>
              <a:rPr lang="en-US" altLang="en-US" sz="2000" dirty="0"/>
              <a:t>Achieve by: proper choice of </a:t>
            </a:r>
            <a:r>
              <a:rPr lang="en-US" altLang="en-US" sz="2000" i="1" dirty="0"/>
              <a:t>a</a:t>
            </a:r>
            <a:r>
              <a:rPr lang="en-US" altLang="en-US" sz="2000" dirty="0"/>
              <a:t>, </a:t>
            </a:r>
            <a:r>
              <a:rPr lang="en-US" altLang="en-US" sz="2000" i="1" dirty="0"/>
              <a:t>c</a:t>
            </a:r>
            <a:r>
              <a:rPr lang="en-US" altLang="en-US" sz="2000" dirty="0"/>
              <a:t>, </a:t>
            </a:r>
            <a:r>
              <a:rPr lang="en-US" altLang="en-US" sz="2000" i="1" dirty="0"/>
              <a:t>m</a:t>
            </a:r>
            <a:r>
              <a:rPr lang="en-US" altLang="en-US" sz="2000" dirty="0"/>
              <a:t>, and </a:t>
            </a:r>
            <a:r>
              <a:rPr lang="en-US" altLang="en-US" sz="2000" i="1" dirty="0"/>
              <a:t>X</a:t>
            </a:r>
            <a:r>
              <a:rPr lang="en-US" altLang="en-US" sz="2000" i="1" baseline="-25000" dirty="0"/>
              <a:t>0</a:t>
            </a:r>
            <a:r>
              <a:rPr lang="en-US" altLang="en-US" sz="2000" i="1" dirty="0"/>
              <a:t>.</a:t>
            </a:r>
          </a:p>
          <a:p>
            <a:pPr defTabSz="914400">
              <a:lnSpc>
                <a:spcPct val="90000"/>
              </a:lnSpc>
            </a:pPr>
            <a:r>
              <a:rPr lang="en-US" altLang="en-US" sz="2200" dirty="0"/>
              <a:t>Most digital computers use a binary representation of numbers</a:t>
            </a:r>
          </a:p>
          <a:p>
            <a:pPr lvl="1" defTabSz="914400">
              <a:lnSpc>
                <a:spcPct val="90000"/>
              </a:lnSpc>
            </a:pPr>
            <a:r>
              <a:rPr lang="en-US" altLang="en-US" sz="2000" dirty="0"/>
              <a:t>Speed and efficiency are aided by a modulus, </a:t>
            </a:r>
            <a:r>
              <a:rPr lang="en-US" altLang="en-US" sz="2000" i="1" dirty="0"/>
              <a:t>m</a:t>
            </a:r>
            <a:r>
              <a:rPr lang="en-US" altLang="en-US" sz="2000" dirty="0"/>
              <a:t>, to be (or close to) a power of </a:t>
            </a:r>
            <a:r>
              <a:rPr lang="en-US" altLang="en-US" sz="2000" i="1" dirty="0"/>
              <a:t>2</a:t>
            </a:r>
            <a:r>
              <a:rPr lang="en-US" altLang="en-US" sz="2000" dirty="0"/>
              <a:t>.</a:t>
            </a:r>
            <a:endParaRPr lang="en-US" altLang="en-US" sz="1200" dirty="0"/>
          </a:p>
        </p:txBody>
      </p:sp>
    </p:spTree>
    <p:extLst>
      <p:ext uri="{BB962C8B-B14F-4D97-AF65-F5344CB8AC3E}">
        <p14:creationId xmlns:p14="http://schemas.microsoft.com/office/powerpoint/2010/main" val="289592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28EE-75E8-3548-B903-E9990BDBCD5B}"/>
              </a:ext>
            </a:extLst>
          </p:cNvPr>
          <p:cNvSpPr>
            <a:spLocks noGrp="1"/>
          </p:cNvSpPr>
          <p:nvPr>
            <p:ph type="title"/>
          </p:nvPr>
        </p:nvSpPr>
        <p:spPr/>
        <p:txBody>
          <a:bodyPr/>
          <a:lstStyle/>
          <a:p>
            <a:r>
              <a:rPr lang="en-US" dirty="0"/>
              <a:t>Other </a:t>
            </a:r>
            <a:r>
              <a:rPr lang="en-US" altLang="en-US" dirty="0"/>
              <a:t>Generators</a:t>
            </a:r>
            <a:endParaRPr lang="en-US" dirty="0"/>
          </a:p>
        </p:txBody>
      </p:sp>
      <p:sp>
        <p:nvSpPr>
          <p:cNvPr id="3" name="Slide Number Placeholder 2">
            <a:extLst>
              <a:ext uri="{FF2B5EF4-FFF2-40B4-BE49-F238E27FC236}">
                <a16:creationId xmlns:a16="http://schemas.microsoft.com/office/drawing/2014/main" id="{ABB386CC-D705-074F-A44B-7DED0BF7A262}"/>
              </a:ext>
            </a:extLst>
          </p:cNvPr>
          <p:cNvSpPr>
            <a:spLocks noGrp="1"/>
          </p:cNvSpPr>
          <p:nvPr>
            <p:ph type="sldNum" sz="quarter" idx="12"/>
          </p:nvPr>
        </p:nvSpPr>
        <p:spPr/>
        <p:txBody>
          <a:bodyPr>
            <a:normAutofit fontScale="85000" lnSpcReduction="20000"/>
          </a:bodyPr>
          <a:lstStyle/>
          <a:p>
            <a:fld id="{E217B35F-9370-D64D-A430-FC0770D03BBD}" type="slidenum">
              <a:rPr lang="en-US" smtClean="0"/>
              <a:t>25</a:t>
            </a:fld>
            <a:endParaRPr lang="en-US"/>
          </a:p>
        </p:txBody>
      </p:sp>
      <p:sp>
        <p:nvSpPr>
          <p:cNvPr id="4" name="Content Placeholder 3">
            <a:extLst>
              <a:ext uri="{FF2B5EF4-FFF2-40B4-BE49-F238E27FC236}">
                <a16:creationId xmlns:a16="http://schemas.microsoft.com/office/drawing/2014/main" id="{D0CECE9A-B310-D447-803C-E26DFC8B90B3}"/>
              </a:ext>
            </a:extLst>
          </p:cNvPr>
          <p:cNvSpPr>
            <a:spLocks noGrp="1"/>
          </p:cNvSpPr>
          <p:nvPr>
            <p:ph sz="quarter" idx="1"/>
          </p:nvPr>
        </p:nvSpPr>
        <p:spPr/>
        <p:txBody>
          <a:bodyPr/>
          <a:lstStyle/>
          <a:p>
            <a:endParaRPr lang="en-US" dirty="0"/>
          </a:p>
        </p:txBody>
      </p:sp>
      <p:sp>
        <p:nvSpPr>
          <p:cNvPr id="5" name="Rectangle 3">
            <a:extLst>
              <a:ext uri="{FF2B5EF4-FFF2-40B4-BE49-F238E27FC236}">
                <a16:creationId xmlns:a16="http://schemas.microsoft.com/office/drawing/2014/main" id="{C419F2BF-58E3-1A4C-9B01-C28BD9E19E79}"/>
              </a:ext>
            </a:extLst>
          </p:cNvPr>
          <p:cNvSpPr txBox="1">
            <a:spLocks noChangeArrowheads="1"/>
          </p:cNvSpPr>
          <p:nvPr/>
        </p:nvSpPr>
        <p:spPr>
          <a:xfrm>
            <a:off x="803148" y="2126457"/>
            <a:ext cx="7772400" cy="41148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52425" indent="-352425" defTabSz="914400">
              <a:lnSpc>
                <a:spcPct val="90000"/>
              </a:lnSpc>
            </a:pPr>
            <a:r>
              <a:rPr lang="en-US" altLang="en-US" sz="2400" b="1"/>
              <a:t>Quadratic Congruential Generator</a:t>
            </a:r>
          </a:p>
          <a:p>
            <a:pPr marL="752475" lvl="1" defTabSz="914400">
              <a:lnSpc>
                <a:spcPct val="90000"/>
              </a:lnSpc>
            </a:pPr>
            <a:r>
              <a:rPr lang="en-US" altLang="en-US" sz="2000" i="1"/>
              <a:t>X</a:t>
            </a:r>
            <a:r>
              <a:rPr lang="en-US" altLang="en-US" sz="2000" i="1" baseline="-25000"/>
              <a:t>new </a:t>
            </a:r>
            <a:r>
              <a:rPr lang="en-US" altLang="en-US" sz="2000" i="1"/>
              <a:t>= </a:t>
            </a:r>
            <a:r>
              <a:rPr lang="en-US" altLang="en-US" sz="2000"/>
              <a:t>(</a:t>
            </a:r>
            <a:r>
              <a:rPr lang="en-US" altLang="en-US" sz="2000" i="1"/>
              <a:t>a</a:t>
            </a:r>
            <a:r>
              <a:rPr lang="en-US" altLang="en-US" sz="2000" i="1" baseline="-25000"/>
              <a:t>1</a:t>
            </a:r>
            <a:r>
              <a:rPr lang="en-US" altLang="en-US" sz="2000" i="1"/>
              <a:t> * X</a:t>
            </a:r>
            <a:r>
              <a:rPr lang="en-US" altLang="en-US" sz="2000" i="1" baseline="-25000"/>
              <a:t>old</a:t>
            </a:r>
            <a:r>
              <a:rPr lang="en-US" altLang="en-US" sz="2000" i="1" baseline="30000"/>
              <a:t>2</a:t>
            </a:r>
            <a:r>
              <a:rPr lang="en-US" altLang="en-US" sz="2000" i="1"/>
              <a:t> + a</a:t>
            </a:r>
            <a:r>
              <a:rPr lang="en-US" altLang="en-US" sz="2000" i="1" baseline="-25000"/>
              <a:t>2</a:t>
            </a:r>
            <a:r>
              <a:rPr lang="en-US" altLang="en-US" sz="2000" i="1"/>
              <a:t> * X</a:t>
            </a:r>
            <a:r>
              <a:rPr lang="en-US" altLang="en-US" sz="2000" i="1" baseline="-25000"/>
              <a:t>old</a:t>
            </a:r>
            <a:r>
              <a:rPr lang="en-US" altLang="en-US" sz="2000" i="1" baseline="30000"/>
              <a:t> </a:t>
            </a:r>
            <a:r>
              <a:rPr lang="en-US" altLang="en-US" sz="2000"/>
              <a:t>+ </a:t>
            </a:r>
            <a:r>
              <a:rPr lang="en-US" altLang="en-US" sz="2000" i="1"/>
              <a:t>c</a:t>
            </a:r>
            <a:r>
              <a:rPr lang="en-US" altLang="en-US" sz="2000"/>
              <a:t>) mod </a:t>
            </a:r>
            <a:r>
              <a:rPr lang="en-US" altLang="en-US" sz="2000" i="1"/>
              <a:t>m</a:t>
            </a:r>
          </a:p>
          <a:p>
            <a:pPr marL="352425" indent="-352425" defTabSz="914400">
              <a:lnSpc>
                <a:spcPct val="90000"/>
              </a:lnSpc>
            </a:pPr>
            <a:r>
              <a:rPr lang="en-US" altLang="en-US" sz="2400" b="1"/>
              <a:t>Combination of generators</a:t>
            </a:r>
          </a:p>
          <a:p>
            <a:pPr marL="752475" lvl="1" defTabSz="914400">
              <a:lnSpc>
                <a:spcPct val="90000"/>
              </a:lnSpc>
            </a:pPr>
            <a:r>
              <a:rPr lang="en-US" altLang="en-US" sz="2000"/>
              <a:t>Shuffling – shuffle the output from the first LCG with a second LCG</a:t>
            </a:r>
          </a:p>
          <a:p>
            <a:pPr marL="752475" lvl="1" defTabSz="914400">
              <a:lnSpc>
                <a:spcPct val="90000"/>
              </a:lnSpc>
            </a:pPr>
            <a:r>
              <a:rPr lang="en-US" altLang="en-US" sz="2000"/>
              <a:t>L’Ecuyer – takes integers generated from two different LCGs with different moduli, then </a:t>
            </a:r>
          </a:p>
          <a:p>
            <a:pPr marL="752475" lvl="1" defTabSz="914400">
              <a:lnSpc>
                <a:spcPct val="90000"/>
              </a:lnSpc>
            </a:pPr>
            <a:r>
              <a:rPr lang="en-US" altLang="en-US" sz="2000"/>
              <a:t>Wichman/Hill – takes the fractional parts of multiple random numbers generated from separate generators</a:t>
            </a:r>
          </a:p>
          <a:p>
            <a:pPr marL="352425" indent="-352425" defTabSz="914400">
              <a:lnSpc>
                <a:spcPct val="90000"/>
              </a:lnSpc>
            </a:pPr>
            <a:r>
              <a:rPr lang="en-US" altLang="en-US" sz="2400" b="1"/>
              <a:t>Trausworthe generator</a:t>
            </a:r>
          </a:p>
          <a:p>
            <a:pPr marL="752475" lvl="1" defTabSz="914400">
              <a:lnSpc>
                <a:spcPct val="90000"/>
              </a:lnSpc>
            </a:pPr>
            <a:r>
              <a:rPr lang="en-US" altLang="en-US" sz="2000"/>
              <a:t>Generates sequence of random bits</a:t>
            </a:r>
            <a:r>
              <a:rPr lang="en-US" altLang="en-US" sz="2000" i="1"/>
              <a:t> </a:t>
            </a:r>
            <a:endParaRPr lang="en-US" altLang="en-US" sz="2000" i="1" dirty="0"/>
          </a:p>
        </p:txBody>
      </p:sp>
    </p:spTree>
    <p:extLst>
      <p:ext uri="{BB962C8B-B14F-4D97-AF65-F5344CB8AC3E}">
        <p14:creationId xmlns:p14="http://schemas.microsoft.com/office/powerpoint/2010/main" val="2762697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C5FD-1B44-BB49-9ECA-E0B453D4C9F0}"/>
              </a:ext>
            </a:extLst>
          </p:cNvPr>
          <p:cNvSpPr>
            <a:spLocks noGrp="1"/>
          </p:cNvSpPr>
          <p:nvPr>
            <p:ph type="title"/>
          </p:nvPr>
        </p:nvSpPr>
        <p:spPr/>
        <p:txBody>
          <a:bodyPr>
            <a:normAutofit fontScale="90000"/>
          </a:bodyPr>
          <a:lstStyle/>
          <a:p>
            <a:r>
              <a:rPr lang="en-US" altLang="en-US" dirty="0"/>
              <a:t>Combined Linear Congruential Generators</a:t>
            </a:r>
            <a:endParaRPr lang="en-US" dirty="0"/>
          </a:p>
        </p:txBody>
      </p:sp>
      <p:sp>
        <p:nvSpPr>
          <p:cNvPr id="3" name="Slide Number Placeholder 2">
            <a:extLst>
              <a:ext uri="{FF2B5EF4-FFF2-40B4-BE49-F238E27FC236}">
                <a16:creationId xmlns:a16="http://schemas.microsoft.com/office/drawing/2014/main" id="{A17DF17F-7746-8842-9EBC-B36E92E58318}"/>
              </a:ext>
            </a:extLst>
          </p:cNvPr>
          <p:cNvSpPr>
            <a:spLocks noGrp="1"/>
          </p:cNvSpPr>
          <p:nvPr>
            <p:ph type="sldNum" sz="quarter" idx="12"/>
          </p:nvPr>
        </p:nvSpPr>
        <p:spPr/>
        <p:txBody>
          <a:bodyPr>
            <a:normAutofit fontScale="85000" lnSpcReduction="20000"/>
          </a:bodyPr>
          <a:lstStyle/>
          <a:p>
            <a:fld id="{E217B35F-9370-D64D-A430-FC0770D03BBD}" type="slidenum">
              <a:rPr lang="en-US" smtClean="0"/>
              <a:t>26</a:t>
            </a:fld>
            <a:endParaRPr lang="en-US"/>
          </a:p>
        </p:txBody>
      </p:sp>
      <p:sp>
        <p:nvSpPr>
          <p:cNvPr id="6" name="Rectangle 3">
            <a:extLst>
              <a:ext uri="{FF2B5EF4-FFF2-40B4-BE49-F238E27FC236}">
                <a16:creationId xmlns:a16="http://schemas.microsoft.com/office/drawing/2014/main" id="{C0F3A874-2951-E140-9729-93425C6F809E}"/>
              </a:ext>
            </a:extLst>
          </p:cNvPr>
          <p:cNvSpPr txBox="1">
            <a:spLocks noChangeArrowheads="1"/>
          </p:cNvSpPr>
          <p:nvPr/>
        </p:nvSpPr>
        <p:spPr>
          <a:xfrm>
            <a:off x="692943" y="1516698"/>
            <a:ext cx="8229600" cy="51054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000" dirty="0"/>
              <a:t>Example: For 32-bit computers, </a:t>
            </a:r>
            <a:r>
              <a:rPr lang="en-US" altLang="en-US" sz="2000" dirty="0" err="1"/>
              <a:t>L’Ecuyer</a:t>
            </a:r>
            <a:r>
              <a:rPr lang="en-US" altLang="en-US" sz="2000" dirty="0"/>
              <a:t> [1988] suggests combining </a:t>
            </a:r>
            <a:r>
              <a:rPr lang="en-US" altLang="en-US" sz="2000" i="1" dirty="0"/>
              <a:t>k = 2</a:t>
            </a:r>
            <a:r>
              <a:rPr lang="en-US" altLang="en-US" sz="2000" dirty="0"/>
              <a:t> generators with </a:t>
            </a:r>
            <a:r>
              <a:rPr lang="en-US" altLang="en-US" sz="2000" i="1" dirty="0"/>
              <a:t>m</a:t>
            </a:r>
            <a:r>
              <a:rPr lang="en-US" altLang="en-US" sz="2000" i="1" baseline="-25000" dirty="0"/>
              <a:t>1</a:t>
            </a:r>
            <a:r>
              <a:rPr lang="en-US" altLang="en-US" sz="2000" i="1" dirty="0"/>
              <a:t> = 2,147,483,563</a:t>
            </a:r>
            <a:r>
              <a:rPr lang="en-US" altLang="en-US" sz="2000" dirty="0"/>
              <a:t>, </a:t>
            </a:r>
            <a:r>
              <a:rPr lang="en-US" altLang="en-US" sz="2000" i="1" dirty="0"/>
              <a:t>a</a:t>
            </a:r>
            <a:r>
              <a:rPr lang="en-US" altLang="en-US" sz="2000" i="1" baseline="-25000" dirty="0"/>
              <a:t>1</a:t>
            </a:r>
            <a:r>
              <a:rPr lang="en-US" altLang="en-US" sz="2000" i="1" dirty="0"/>
              <a:t> = 40,014</a:t>
            </a:r>
            <a:r>
              <a:rPr lang="en-US" altLang="en-US" sz="2000" dirty="0"/>
              <a:t>, </a:t>
            </a:r>
            <a:r>
              <a:rPr lang="en-US" altLang="en-US" sz="2000" i="1" dirty="0"/>
              <a:t>m</a:t>
            </a:r>
            <a:r>
              <a:rPr lang="en-US" altLang="en-US" sz="2000" i="1" baseline="-25000" dirty="0"/>
              <a:t>2</a:t>
            </a:r>
            <a:r>
              <a:rPr lang="en-US" altLang="en-US" sz="2000" i="1" dirty="0"/>
              <a:t> = 2,147,483,399</a:t>
            </a:r>
            <a:r>
              <a:rPr lang="en-US" altLang="en-US" sz="2000" dirty="0"/>
              <a:t> and </a:t>
            </a:r>
            <a:r>
              <a:rPr lang="en-US" altLang="en-US" sz="2000" i="1" dirty="0"/>
              <a:t>a</a:t>
            </a:r>
            <a:r>
              <a:rPr lang="en-US" altLang="en-US" sz="2000" i="1" baseline="-25000" dirty="0"/>
              <a:t>2</a:t>
            </a:r>
            <a:r>
              <a:rPr lang="en-US" altLang="en-US" sz="2000" i="1" dirty="0"/>
              <a:t> = 20,692</a:t>
            </a:r>
            <a:r>
              <a:rPr lang="en-US" altLang="en-US" sz="2000" dirty="0"/>
              <a:t>. The algorithm becomes:</a:t>
            </a:r>
          </a:p>
          <a:p>
            <a:pPr lvl="1" defTabSz="914400">
              <a:buFont typeface="Wingdings" pitchFamily="2" charset="2"/>
              <a:buNone/>
            </a:pPr>
            <a:r>
              <a:rPr lang="en-US" altLang="en-US" sz="1600" dirty="0"/>
              <a:t>		Step 1: Select seeds</a:t>
            </a:r>
          </a:p>
          <a:p>
            <a:pPr lvl="2" defTabSz="914400"/>
            <a:r>
              <a:rPr lang="en-US" altLang="en-US" sz="1600" i="1" dirty="0"/>
              <a:t>X</a:t>
            </a:r>
            <a:r>
              <a:rPr lang="en-US" altLang="en-US" sz="1600" i="1" baseline="-25000" dirty="0"/>
              <a:t>1,0</a:t>
            </a:r>
            <a:r>
              <a:rPr lang="en-US" altLang="en-US" sz="1600" dirty="0"/>
              <a:t> in the range [</a:t>
            </a:r>
            <a:r>
              <a:rPr lang="en-US" altLang="en-US" sz="1600" i="1" dirty="0"/>
              <a:t>1,</a:t>
            </a:r>
            <a:r>
              <a:rPr lang="en-US" altLang="en-US" sz="1600" dirty="0"/>
              <a:t> </a:t>
            </a:r>
            <a:r>
              <a:rPr lang="en-US" altLang="en-US" sz="1600" i="1" dirty="0"/>
              <a:t>2,147,483,562] </a:t>
            </a:r>
            <a:r>
              <a:rPr lang="en-US" altLang="en-US" sz="1600" dirty="0"/>
              <a:t>for the 1</a:t>
            </a:r>
            <a:r>
              <a:rPr lang="en-US" altLang="en-US" sz="1600" baseline="30000" dirty="0"/>
              <a:t>st</a:t>
            </a:r>
            <a:r>
              <a:rPr lang="en-US" altLang="en-US" sz="1600" dirty="0"/>
              <a:t> generator</a:t>
            </a:r>
          </a:p>
          <a:p>
            <a:pPr lvl="2" defTabSz="914400"/>
            <a:r>
              <a:rPr lang="en-US" altLang="en-US" sz="1600" i="1" dirty="0"/>
              <a:t>X</a:t>
            </a:r>
            <a:r>
              <a:rPr lang="en-US" altLang="en-US" sz="1600" i="1" baseline="-25000" dirty="0"/>
              <a:t>2,0</a:t>
            </a:r>
            <a:r>
              <a:rPr lang="en-US" altLang="en-US" sz="1600" dirty="0"/>
              <a:t> in the range [</a:t>
            </a:r>
            <a:r>
              <a:rPr lang="en-US" altLang="en-US" sz="1600" i="1" dirty="0"/>
              <a:t>1,</a:t>
            </a:r>
            <a:r>
              <a:rPr lang="en-US" altLang="en-US" sz="1600" dirty="0"/>
              <a:t> </a:t>
            </a:r>
            <a:r>
              <a:rPr lang="en-US" altLang="en-US" sz="1600" i="1" dirty="0"/>
              <a:t>2,147,483,398]</a:t>
            </a:r>
            <a:r>
              <a:rPr lang="en-US" altLang="en-US" sz="1600" dirty="0"/>
              <a:t> for the 2</a:t>
            </a:r>
            <a:r>
              <a:rPr lang="en-US" altLang="en-US" sz="1600" baseline="30000" dirty="0"/>
              <a:t>nd</a:t>
            </a:r>
            <a:r>
              <a:rPr lang="en-US" altLang="en-US" sz="1600" dirty="0"/>
              <a:t> generator. 		</a:t>
            </a:r>
          </a:p>
          <a:p>
            <a:pPr lvl="2" defTabSz="914400">
              <a:buFont typeface="Wingdings" pitchFamily="2" charset="2"/>
              <a:buNone/>
            </a:pPr>
            <a:r>
              <a:rPr lang="en-US" altLang="en-US" sz="1600" dirty="0"/>
              <a:t>Step 2: 	For each individual generator,</a:t>
            </a:r>
          </a:p>
          <a:p>
            <a:pPr lvl="2" defTabSz="914400">
              <a:buFont typeface="Wingdings" pitchFamily="2" charset="2"/>
              <a:buNone/>
            </a:pPr>
            <a:r>
              <a:rPr lang="en-US" altLang="en-US" sz="1600" i="1" dirty="0"/>
              <a:t>		X</a:t>
            </a:r>
            <a:r>
              <a:rPr lang="en-US" altLang="en-US" sz="1600" i="1" baseline="-25000" dirty="0"/>
              <a:t>1,j+1</a:t>
            </a:r>
            <a:r>
              <a:rPr lang="en-US" altLang="en-US" sz="1600" dirty="0"/>
              <a:t> = </a:t>
            </a:r>
            <a:r>
              <a:rPr lang="en-US" altLang="en-US" sz="1600" i="1" dirty="0"/>
              <a:t>40,014</a:t>
            </a:r>
            <a:r>
              <a:rPr lang="en-US" altLang="en-US" sz="1600" dirty="0"/>
              <a:t> </a:t>
            </a:r>
            <a:r>
              <a:rPr lang="en-US" altLang="en-US" sz="1600" i="1" dirty="0"/>
              <a:t>X</a:t>
            </a:r>
            <a:r>
              <a:rPr lang="en-US" altLang="en-US" sz="1600" i="1" baseline="-25000" dirty="0"/>
              <a:t>1,j</a:t>
            </a:r>
            <a:r>
              <a:rPr lang="en-US" altLang="en-US" sz="1600" dirty="0"/>
              <a:t> mod </a:t>
            </a:r>
            <a:r>
              <a:rPr lang="en-US" altLang="en-US" sz="1600" i="1" dirty="0"/>
              <a:t>2,147,483,563</a:t>
            </a:r>
          </a:p>
          <a:p>
            <a:pPr lvl="2" defTabSz="914400">
              <a:buFont typeface="Wingdings" pitchFamily="2" charset="2"/>
              <a:buNone/>
            </a:pPr>
            <a:r>
              <a:rPr lang="en-US" altLang="en-US" sz="1600" i="1" dirty="0"/>
              <a:t>		X</a:t>
            </a:r>
            <a:r>
              <a:rPr lang="en-US" altLang="en-US" sz="1600" i="1" baseline="-25000" dirty="0"/>
              <a:t>2,j+1</a:t>
            </a:r>
            <a:r>
              <a:rPr lang="en-US" altLang="en-US" sz="1600" dirty="0"/>
              <a:t> = </a:t>
            </a:r>
            <a:r>
              <a:rPr lang="en-US" altLang="en-US" sz="1600" i="1" dirty="0"/>
              <a:t>40,692</a:t>
            </a:r>
            <a:r>
              <a:rPr lang="en-US" altLang="en-US" sz="1600" dirty="0"/>
              <a:t> </a:t>
            </a:r>
            <a:r>
              <a:rPr lang="en-US" altLang="en-US" sz="1600" i="1" dirty="0"/>
              <a:t>X</a:t>
            </a:r>
            <a:r>
              <a:rPr lang="en-US" altLang="en-US" sz="1600" i="1" baseline="-25000" dirty="0"/>
              <a:t>1,j</a:t>
            </a:r>
            <a:r>
              <a:rPr lang="en-US" altLang="en-US" sz="1600" dirty="0"/>
              <a:t> mod </a:t>
            </a:r>
            <a:r>
              <a:rPr lang="en-US" altLang="en-US" sz="1600" i="1" dirty="0"/>
              <a:t>2,147,483,399</a:t>
            </a:r>
            <a:r>
              <a:rPr lang="en-US" altLang="en-US" sz="1600" dirty="0"/>
              <a:t>.</a:t>
            </a:r>
          </a:p>
          <a:p>
            <a:pPr lvl="1" defTabSz="914400">
              <a:buFont typeface="Wingdings" pitchFamily="2" charset="2"/>
              <a:buNone/>
            </a:pPr>
            <a:r>
              <a:rPr lang="en-US" altLang="en-US" sz="1800" i="1" dirty="0"/>
              <a:t>		</a:t>
            </a:r>
            <a:r>
              <a:rPr lang="en-US" altLang="en-US" sz="1800" dirty="0"/>
              <a:t>Step 3: 	</a:t>
            </a:r>
            <a:r>
              <a:rPr lang="en-US" altLang="en-US" sz="1600" i="1" dirty="0"/>
              <a:t>X</a:t>
            </a:r>
            <a:r>
              <a:rPr lang="en-US" altLang="en-US" sz="1600" i="1" baseline="-25000" dirty="0"/>
              <a:t>j+1</a:t>
            </a:r>
            <a:r>
              <a:rPr lang="en-US" altLang="en-US" sz="1600" dirty="0"/>
              <a:t> = (</a:t>
            </a:r>
            <a:r>
              <a:rPr lang="en-US" altLang="en-US" sz="1600" i="1" dirty="0"/>
              <a:t>X</a:t>
            </a:r>
            <a:r>
              <a:rPr lang="en-US" altLang="en-US" sz="1600" i="1" baseline="-25000" dirty="0"/>
              <a:t>1,j+1</a:t>
            </a:r>
            <a:r>
              <a:rPr lang="en-US" altLang="en-US" sz="1600" dirty="0"/>
              <a:t>  - </a:t>
            </a:r>
            <a:r>
              <a:rPr lang="en-US" altLang="en-US" sz="1600" i="1" dirty="0"/>
              <a:t>X</a:t>
            </a:r>
            <a:r>
              <a:rPr lang="en-US" altLang="en-US" sz="1600" i="1" baseline="-25000" dirty="0"/>
              <a:t>2,j+1</a:t>
            </a:r>
            <a:r>
              <a:rPr lang="en-US" altLang="en-US" sz="1600" dirty="0"/>
              <a:t> ) mod </a:t>
            </a:r>
            <a:r>
              <a:rPr lang="en-US" altLang="en-US" sz="1600" i="1" dirty="0"/>
              <a:t>2,147,483,562</a:t>
            </a:r>
            <a:r>
              <a:rPr lang="en-US" altLang="en-US" sz="1600" dirty="0"/>
              <a:t>.</a:t>
            </a:r>
          </a:p>
          <a:p>
            <a:pPr lvl="1" defTabSz="914400">
              <a:buFont typeface="Wingdings" pitchFamily="2" charset="2"/>
              <a:buNone/>
            </a:pPr>
            <a:r>
              <a:rPr lang="en-US" altLang="en-US" sz="1800" dirty="0"/>
              <a:t>		Step 4:	Return</a:t>
            </a:r>
          </a:p>
          <a:p>
            <a:pPr lvl="1" defTabSz="914400">
              <a:buFont typeface="Wingdings" pitchFamily="2" charset="2"/>
              <a:buNone/>
            </a:pPr>
            <a:r>
              <a:rPr lang="en-US" altLang="en-US" sz="1800" i="1" dirty="0"/>
              <a:t>		</a:t>
            </a:r>
            <a:r>
              <a:rPr lang="en-US" altLang="en-US" sz="1800" dirty="0"/>
              <a:t>Step 5: 	Set </a:t>
            </a:r>
            <a:r>
              <a:rPr lang="en-US" altLang="en-US" sz="1800" i="1" dirty="0"/>
              <a:t>j = j+1</a:t>
            </a:r>
            <a:r>
              <a:rPr lang="en-US" altLang="en-US" sz="1800" dirty="0"/>
              <a:t>, go back to step 2.</a:t>
            </a:r>
          </a:p>
          <a:p>
            <a:pPr lvl="1" defTabSz="914400"/>
            <a:r>
              <a:rPr lang="en-US" altLang="en-US" sz="1800" dirty="0"/>
              <a:t>Combined generator has period: </a:t>
            </a:r>
            <a:r>
              <a:rPr lang="en-US" altLang="en-US" sz="1800" i="1" dirty="0"/>
              <a:t>(m</a:t>
            </a:r>
            <a:r>
              <a:rPr lang="en-US" altLang="en-US" sz="1800" i="1" baseline="-25000" dirty="0"/>
              <a:t>1</a:t>
            </a:r>
            <a:r>
              <a:rPr lang="en-US" altLang="en-US" sz="1800" i="1" dirty="0"/>
              <a:t> – 1)(m</a:t>
            </a:r>
            <a:r>
              <a:rPr lang="en-US" altLang="en-US" sz="1800" i="1" baseline="-25000" dirty="0"/>
              <a:t>2</a:t>
            </a:r>
            <a:r>
              <a:rPr lang="en-US" altLang="en-US" sz="1800" i="1" dirty="0"/>
              <a:t> – 1)/2 ~ 2 x 10</a:t>
            </a:r>
            <a:r>
              <a:rPr lang="en-US" altLang="en-US" sz="1800" i="1" baseline="30000" dirty="0"/>
              <a:t>18</a:t>
            </a:r>
          </a:p>
        </p:txBody>
      </p:sp>
    </p:spTree>
    <p:extLst>
      <p:ext uri="{BB962C8B-B14F-4D97-AF65-F5344CB8AC3E}">
        <p14:creationId xmlns:p14="http://schemas.microsoft.com/office/powerpoint/2010/main" val="2177771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C0A2-FD81-C241-97D9-F4E512C2977F}"/>
              </a:ext>
            </a:extLst>
          </p:cNvPr>
          <p:cNvSpPr>
            <a:spLocks noGrp="1"/>
          </p:cNvSpPr>
          <p:nvPr>
            <p:ph type="title"/>
          </p:nvPr>
        </p:nvSpPr>
        <p:spPr/>
        <p:txBody>
          <a:bodyPr/>
          <a:lstStyle/>
          <a:p>
            <a:r>
              <a:rPr lang="en-US" altLang="en-US" dirty="0"/>
              <a:t>Tests for Random Numbers</a:t>
            </a:r>
            <a:endParaRPr lang="en-US" dirty="0"/>
          </a:p>
        </p:txBody>
      </p:sp>
      <p:sp>
        <p:nvSpPr>
          <p:cNvPr id="3" name="Slide Number Placeholder 2">
            <a:extLst>
              <a:ext uri="{FF2B5EF4-FFF2-40B4-BE49-F238E27FC236}">
                <a16:creationId xmlns:a16="http://schemas.microsoft.com/office/drawing/2014/main" id="{439E4BD9-AF4F-A14F-98D0-7A7006A1309D}"/>
              </a:ext>
            </a:extLst>
          </p:cNvPr>
          <p:cNvSpPr>
            <a:spLocks noGrp="1"/>
          </p:cNvSpPr>
          <p:nvPr>
            <p:ph type="sldNum" sz="quarter" idx="12"/>
          </p:nvPr>
        </p:nvSpPr>
        <p:spPr/>
        <p:txBody>
          <a:bodyPr>
            <a:normAutofit fontScale="85000" lnSpcReduction="20000"/>
          </a:bodyPr>
          <a:lstStyle/>
          <a:p>
            <a:fld id="{E217B35F-9370-D64D-A430-FC0770D03BBD}" type="slidenum">
              <a:rPr lang="en-US" smtClean="0"/>
              <a:t>27</a:t>
            </a:fld>
            <a:endParaRPr lang="en-US"/>
          </a:p>
        </p:txBody>
      </p:sp>
      <p:sp>
        <p:nvSpPr>
          <p:cNvPr id="5" name="Rectangle 3">
            <a:extLst>
              <a:ext uri="{FF2B5EF4-FFF2-40B4-BE49-F238E27FC236}">
                <a16:creationId xmlns:a16="http://schemas.microsoft.com/office/drawing/2014/main" id="{5A739D8F-02A2-5546-BADC-FB82C7610900}"/>
              </a:ext>
            </a:extLst>
          </p:cNvPr>
          <p:cNvSpPr txBox="1">
            <a:spLocks noChangeArrowheads="1"/>
          </p:cNvSpPr>
          <p:nvPr/>
        </p:nvSpPr>
        <p:spPr>
          <a:xfrm>
            <a:off x="692944" y="1516698"/>
            <a:ext cx="8153400" cy="4800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200" dirty="0"/>
              <a:t>Two categories:</a:t>
            </a:r>
          </a:p>
          <a:p>
            <a:pPr lvl="1" defTabSz="914400"/>
            <a:r>
              <a:rPr lang="en-US" altLang="en-US" sz="2000" dirty="0"/>
              <a:t>Testing for uniformity:</a:t>
            </a:r>
          </a:p>
          <a:p>
            <a:pPr lvl="1" defTabSz="914400">
              <a:buFont typeface="Wingdings" pitchFamily="2" charset="2"/>
              <a:buNone/>
            </a:pPr>
            <a:r>
              <a:rPr lang="en-US" altLang="en-US" sz="2000" dirty="0"/>
              <a:t>			</a:t>
            </a:r>
            <a:r>
              <a:rPr lang="en-US" altLang="en-US" sz="2000" i="1" dirty="0"/>
              <a:t>H</a:t>
            </a:r>
            <a:r>
              <a:rPr lang="en-US" altLang="en-US" sz="2000" i="1" baseline="-25000" dirty="0"/>
              <a:t>0</a:t>
            </a:r>
            <a:r>
              <a:rPr lang="en-US" altLang="en-US" sz="2000" i="1" dirty="0"/>
              <a:t>:   R</a:t>
            </a:r>
            <a:r>
              <a:rPr lang="en-US" altLang="en-US" sz="2000" i="1" baseline="-25000" dirty="0"/>
              <a:t>i</a:t>
            </a:r>
            <a:r>
              <a:rPr lang="en-US" altLang="en-US" sz="2000" i="1" dirty="0"/>
              <a:t> ~ U[0,1]</a:t>
            </a:r>
          </a:p>
          <a:p>
            <a:pPr lvl="1" defTabSz="914400">
              <a:buFont typeface="Wingdings" pitchFamily="2" charset="2"/>
              <a:buNone/>
            </a:pPr>
            <a:r>
              <a:rPr lang="en-US" altLang="en-US" sz="2000" i="1" dirty="0"/>
              <a:t>			H</a:t>
            </a:r>
            <a:r>
              <a:rPr lang="en-US" altLang="en-US" sz="2000" i="1" baseline="-25000" dirty="0"/>
              <a:t>1</a:t>
            </a:r>
            <a:r>
              <a:rPr lang="en-US" altLang="en-US" sz="2000" i="1" dirty="0"/>
              <a:t>:   R</a:t>
            </a:r>
            <a:r>
              <a:rPr lang="en-US" altLang="en-US" sz="2000" i="1" baseline="-25000" dirty="0"/>
              <a:t>i</a:t>
            </a:r>
            <a:r>
              <a:rPr lang="en-US" altLang="en-US" sz="2000" i="1" dirty="0"/>
              <a:t> ~ U[0,1]</a:t>
            </a:r>
          </a:p>
          <a:p>
            <a:pPr lvl="2" defTabSz="914400"/>
            <a:r>
              <a:rPr lang="en-US" altLang="en-US" sz="1800" dirty="0"/>
              <a:t>Failure to reject the null hypothesis, H</a:t>
            </a:r>
            <a:r>
              <a:rPr lang="en-US" altLang="en-US" sz="1800" baseline="-25000" dirty="0"/>
              <a:t>0</a:t>
            </a:r>
            <a:r>
              <a:rPr lang="en-US" altLang="en-US" sz="1800" dirty="0"/>
              <a:t>, means that evidence of non-uniformity has not been detected.</a:t>
            </a:r>
          </a:p>
          <a:p>
            <a:pPr lvl="1" defTabSz="914400"/>
            <a:r>
              <a:rPr lang="en-US" altLang="en-US" sz="2000" dirty="0"/>
              <a:t>Testing for independence:</a:t>
            </a:r>
          </a:p>
          <a:p>
            <a:pPr lvl="1" defTabSz="914400">
              <a:buFont typeface="Wingdings" pitchFamily="2" charset="2"/>
              <a:buNone/>
            </a:pPr>
            <a:r>
              <a:rPr lang="en-US" altLang="en-US" sz="2000" dirty="0"/>
              <a:t>			</a:t>
            </a:r>
            <a:r>
              <a:rPr lang="en-US" altLang="en-US" sz="2000" i="1" dirty="0"/>
              <a:t>H</a:t>
            </a:r>
            <a:r>
              <a:rPr lang="en-US" altLang="en-US" sz="2000" i="1" baseline="-25000" dirty="0"/>
              <a:t>0</a:t>
            </a:r>
            <a:r>
              <a:rPr lang="en-US" altLang="en-US" sz="2000" i="1" dirty="0"/>
              <a:t>:   R</a:t>
            </a:r>
            <a:r>
              <a:rPr lang="en-US" altLang="en-US" sz="2000" i="1" baseline="-25000" dirty="0"/>
              <a:t>i</a:t>
            </a:r>
            <a:r>
              <a:rPr lang="en-US" altLang="en-US" sz="2000" dirty="0"/>
              <a:t> ~ independently</a:t>
            </a:r>
          </a:p>
          <a:p>
            <a:pPr lvl="1" defTabSz="914400">
              <a:buFont typeface="Wingdings" pitchFamily="2" charset="2"/>
              <a:buNone/>
            </a:pPr>
            <a:r>
              <a:rPr lang="en-US" altLang="en-US" sz="2000" dirty="0"/>
              <a:t>			</a:t>
            </a:r>
            <a:r>
              <a:rPr lang="en-US" altLang="en-US" sz="2000" i="1" dirty="0"/>
              <a:t>H</a:t>
            </a:r>
            <a:r>
              <a:rPr lang="en-US" altLang="en-US" sz="2000" i="1" baseline="-25000" dirty="0"/>
              <a:t>1</a:t>
            </a:r>
            <a:r>
              <a:rPr lang="en-US" altLang="en-US" sz="2000" i="1" dirty="0"/>
              <a:t>:   R</a:t>
            </a:r>
            <a:r>
              <a:rPr lang="en-US" altLang="en-US" sz="2000" i="1" baseline="-25000" dirty="0"/>
              <a:t>i</a:t>
            </a:r>
            <a:r>
              <a:rPr lang="en-US" altLang="en-US" sz="2000" dirty="0"/>
              <a:t> ~ independently</a:t>
            </a:r>
          </a:p>
          <a:p>
            <a:pPr lvl="2" defTabSz="914400"/>
            <a:r>
              <a:rPr lang="en-US" altLang="en-US" sz="1800" dirty="0"/>
              <a:t>Failure to reject the null hypothesis, H</a:t>
            </a:r>
            <a:r>
              <a:rPr lang="en-US" altLang="en-US" sz="1800" baseline="-25000" dirty="0"/>
              <a:t>0</a:t>
            </a:r>
            <a:r>
              <a:rPr lang="en-US" altLang="en-US" sz="1800" dirty="0"/>
              <a:t>, means that evidence of dependence has not been detected.</a:t>
            </a:r>
          </a:p>
          <a:p>
            <a:pPr defTabSz="914400"/>
            <a:r>
              <a:rPr lang="en-US" altLang="en-US" sz="2200" dirty="0"/>
              <a:t>Level of significance </a:t>
            </a:r>
            <a:r>
              <a:rPr lang="en-US" altLang="en-US" sz="2200" dirty="0">
                <a:latin typeface="Symbol" pitchFamily="2" charset="2"/>
              </a:rPr>
              <a:t>a, </a:t>
            </a:r>
            <a:r>
              <a:rPr lang="en-US" altLang="en-US" sz="2200" dirty="0"/>
              <a:t>the probability of rejecting H</a:t>
            </a:r>
            <a:r>
              <a:rPr lang="en-US" altLang="en-US" sz="2200" baseline="-25000" dirty="0"/>
              <a:t>0</a:t>
            </a:r>
            <a:r>
              <a:rPr lang="en-US" altLang="en-US" sz="2200" dirty="0"/>
              <a:t> when it is true:</a:t>
            </a:r>
            <a:r>
              <a:rPr lang="en-US" altLang="en-US" sz="2400" dirty="0"/>
              <a:t>  </a:t>
            </a:r>
            <a:r>
              <a:rPr lang="en-US" altLang="en-US" sz="2400" i="1" dirty="0">
                <a:latin typeface="Symbol" pitchFamily="2" charset="2"/>
              </a:rPr>
              <a:t>		</a:t>
            </a:r>
            <a:r>
              <a:rPr lang="en-US" altLang="en-US" sz="2200" i="1" dirty="0">
                <a:latin typeface="Symbol" pitchFamily="2" charset="2"/>
              </a:rPr>
              <a:t>a</a:t>
            </a:r>
            <a:r>
              <a:rPr lang="en-US" altLang="en-US" sz="2200" i="1" dirty="0"/>
              <a:t> = P(reject H</a:t>
            </a:r>
            <a:r>
              <a:rPr lang="en-US" altLang="en-US" sz="2200" i="1" baseline="-25000" dirty="0"/>
              <a:t>0</a:t>
            </a:r>
            <a:r>
              <a:rPr lang="en-US" altLang="en-US" sz="2200" i="1" dirty="0"/>
              <a:t>|H</a:t>
            </a:r>
            <a:r>
              <a:rPr lang="en-US" altLang="en-US" sz="2200" i="1" baseline="-25000" dirty="0"/>
              <a:t>0</a:t>
            </a:r>
            <a:r>
              <a:rPr lang="en-US" altLang="en-US" sz="2200" i="1" dirty="0"/>
              <a:t> is true)</a:t>
            </a:r>
          </a:p>
        </p:txBody>
      </p:sp>
    </p:spTree>
    <p:extLst>
      <p:ext uri="{BB962C8B-B14F-4D97-AF65-F5344CB8AC3E}">
        <p14:creationId xmlns:p14="http://schemas.microsoft.com/office/powerpoint/2010/main" val="3989160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A098-A5F6-5B42-8300-909229D4BE15}"/>
              </a:ext>
            </a:extLst>
          </p:cNvPr>
          <p:cNvSpPr>
            <a:spLocks noGrp="1"/>
          </p:cNvSpPr>
          <p:nvPr>
            <p:ph type="title"/>
          </p:nvPr>
        </p:nvSpPr>
        <p:spPr/>
        <p:txBody>
          <a:bodyPr/>
          <a:lstStyle/>
          <a:p>
            <a:r>
              <a:rPr lang="en-US" altLang="en-US" dirty="0"/>
              <a:t>Frequency Tests</a:t>
            </a:r>
            <a:endParaRPr lang="en-US" dirty="0"/>
          </a:p>
        </p:txBody>
      </p:sp>
      <p:sp>
        <p:nvSpPr>
          <p:cNvPr id="3" name="Slide Number Placeholder 2">
            <a:extLst>
              <a:ext uri="{FF2B5EF4-FFF2-40B4-BE49-F238E27FC236}">
                <a16:creationId xmlns:a16="http://schemas.microsoft.com/office/drawing/2014/main" id="{F5E23C5A-0BAC-754D-9BE1-D6C40D016CF5}"/>
              </a:ext>
            </a:extLst>
          </p:cNvPr>
          <p:cNvSpPr>
            <a:spLocks noGrp="1"/>
          </p:cNvSpPr>
          <p:nvPr>
            <p:ph type="sldNum" sz="quarter" idx="12"/>
          </p:nvPr>
        </p:nvSpPr>
        <p:spPr/>
        <p:txBody>
          <a:bodyPr>
            <a:normAutofit fontScale="85000" lnSpcReduction="20000"/>
          </a:bodyPr>
          <a:lstStyle/>
          <a:p>
            <a:fld id="{E217B35F-9370-D64D-A430-FC0770D03BBD}" type="slidenum">
              <a:rPr lang="en-US" smtClean="0"/>
              <a:t>28</a:t>
            </a:fld>
            <a:endParaRPr lang="en-US"/>
          </a:p>
        </p:txBody>
      </p:sp>
      <p:sp>
        <p:nvSpPr>
          <p:cNvPr id="4" name="Content Placeholder 3">
            <a:extLst>
              <a:ext uri="{FF2B5EF4-FFF2-40B4-BE49-F238E27FC236}">
                <a16:creationId xmlns:a16="http://schemas.microsoft.com/office/drawing/2014/main" id="{C0D7CA9C-160B-0042-800D-2874EAFF796E}"/>
              </a:ext>
            </a:extLst>
          </p:cNvPr>
          <p:cNvSpPr>
            <a:spLocks noGrp="1"/>
          </p:cNvSpPr>
          <p:nvPr>
            <p:ph sz="quarter" idx="1"/>
          </p:nvPr>
        </p:nvSpPr>
        <p:spPr/>
        <p:txBody>
          <a:bodyPr/>
          <a:lstStyle/>
          <a:p>
            <a:r>
              <a:rPr lang="en-US" altLang="en-US" sz="2400" dirty="0"/>
              <a:t>Test of uniformity</a:t>
            </a:r>
          </a:p>
          <a:p>
            <a:r>
              <a:rPr lang="en-US" altLang="en-US" sz="2400" dirty="0"/>
              <a:t>Two different methods:</a:t>
            </a:r>
          </a:p>
          <a:p>
            <a:pPr lvl="1"/>
            <a:r>
              <a:rPr lang="en-US" altLang="en-US" sz="2000" dirty="0"/>
              <a:t>Kolmogorov-Smirnov test</a:t>
            </a:r>
          </a:p>
          <a:p>
            <a:pPr lvl="1"/>
            <a:r>
              <a:rPr lang="en-US" altLang="en-US" sz="2000" dirty="0"/>
              <a:t>Chi-square test</a:t>
            </a:r>
          </a:p>
          <a:p>
            <a:endParaRPr lang="en-US" dirty="0"/>
          </a:p>
        </p:txBody>
      </p:sp>
    </p:spTree>
    <p:extLst>
      <p:ext uri="{BB962C8B-B14F-4D97-AF65-F5344CB8AC3E}">
        <p14:creationId xmlns:p14="http://schemas.microsoft.com/office/powerpoint/2010/main" val="2474147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3310-9359-AC43-A52C-C1CCB4FB17BA}"/>
              </a:ext>
            </a:extLst>
          </p:cNvPr>
          <p:cNvSpPr>
            <a:spLocks noGrp="1"/>
          </p:cNvSpPr>
          <p:nvPr>
            <p:ph type="title"/>
          </p:nvPr>
        </p:nvSpPr>
        <p:spPr/>
        <p:txBody>
          <a:bodyPr/>
          <a:lstStyle/>
          <a:p>
            <a:r>
              <a:rPr lang="en-US" altLang="en-US" dirty="0"/>
              <a:t>Kolmogorov-Smirnov Test</a:t>
            </a:r>
            <a:endParaRPr lang="en-US" dirty="0"/>
          </a:p>
        </p:txBody>
      </p:sp>
      <p:sp>
        <p:nvSpPr>
          <p:cNvPr id="3" name="Slide Number Placeholder 2">
            <a:extLst>
              <a:ext uri="{FF2B5EF4-FFF2-40B4-BE49-F238E27FC236}">
                <a16:creationId xmlns:a16="http://schemas.microsoft.com/office/drawing/2014/main" id="{110673F3-BB3E-874D-9AC9-E8D381C7F5CE}"/>
              </a:ext>
            </a:extLst>
          </p:cNvPr>
          <p:cNvSpPr>
            <a:spLocks noGrp="1"/>
          </p:cNvSpPr>
          <p:nvPr>
            <p:ph type="sldNum" sz="quarter" idx="12"/>
          </p:nvPr>
        </p:nvSpPr>
        <p:spPr/>
        <p:txBody>
          <a:bodyPr>
            <a:normAutofit fontScale="85000" lnSpcReduction="20000"/>
          </a:bodyPr>
          <a:lstStyle/>
          <a:p>
            <a:fld id="{E217B35F-9370-D64D-A430-FC0770D03BBD}" type="slidenum">
              <a:rPr lang="en-US" smtClean="0"/>
              <a:t>29</a:t>
            </a:fld>
            <a:endParaRPr lang="en-US"/>
          </a:p>
        </p:txBody>
      </p:sp>
      <p:sp>
        <p:nvSpPr>
          <p:cNvPr id="5" name="Rectangle 3">
            <a:extLst>
              <a:ext uri="{FF2B5EF4-FFF2-40B4-BE49-F238E27FC236}">
                <a16:creationId xmlns:a16="http://schemas.microsoft.com/office/drawing/2014/main" id="{8F90674E-BA34-FA47-A2C1-1DF2459CEE9A}"/>
              </a:ext>
            </a:extLst>
          </p:cNvPr>
          <p:cNvSpPr txBox="1">
            <a:spLocks noChangeArrowheads="1"/>
          </p:cNvSpPr>
          <p:nvPr/>
        </p:nvSpPr>
        <p:spPr>
          <a:xfrm>
            <a:off x="671513" y="1797844"/>
            <a:ext cx="8229600" cy="4419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400" dirty="0"/>
              <a:t>Compares the continuous </a:t>
            </a:r>
            <a:r>
              <a:rPr lang="en-US" altLang="en-US" sz="2400" dirty="0" err="1"/>
              <a:t>cdf</a:t>
            </a:r>
            <a:r>
              <a:rPr lang="en-US" altLang="en-US" sz="2400" dirty="0"/>
              <a:t>, </a:t>
            </a:r>
            <a:r>
              <a:rPr lang="en-US" altLang="en-US" sz="2400" i="1" dirty="0"/>
              <a:t>F(x)</a:t>
            </a:r>
            <a:r>
              <a:rPr lang="en-US" altLang="en-US" sz="2400" dirty="0"/>
              <a:t>, of the uniform distribution with the empirical </a:t>
            </a:r>
            <a:r>
              <a:rPr lang="en-US" altLang="en-US" sz="2400" dirty="0" err="1"/>
              <a:t>cdf</a:t>
            </a:r>
            <a:r>
              <a:rPr lang="en-US" altLang="en-US" sz="2400" dirty="0"/>
              <a:t>, </a:t>
            </a:r>
            <a:r>
              <a:rPr lang="en-US" altLang="en-US" sz="2400" i="1" dirty="0"/>
              <a:t>S</a:t>
            </a:r>
            <a:r>
              <a:rPr lang="en-US" altLang="en-US" sz="2400" i="1" baseline="-25000" dirty="0"/>
              <a:t>N</a:t>
            </a:r>
            <a:r>
              <a:rPr lang="en-US" altLang="en-US" sz="2400" i="1" dirty="0"/>
              <a:t>(x),</a:t>
            </a:r>
            <a:r>
              <a:rPr lang="en-US" altLang="en-US" sz="2400" dirty="0"/>
              <a:t> of the </a:t>
            </a:r>
            <a:r>
              <a:rPr lang="en-US" altLang="en-US" sz="2400" i="1" dirty="0"/>
              <a:t>N </a:t>
            </a:r>
            <a:r>
              <a:rPr lang="en-US" altLang="en-US" sz="2400" dirty="0"/>
              <a:t>sample observations.</a:t>
            </a:r>
            <a:r>
              <a:rPr lang="en-US" altLang="en-US" sz="2200" dirty="0"/>
              <a:t>  </a:t>
            </a:r>
          </a:p>
          <a:p>
            <a:pPr lvl="1" defTabSz="914400"/>
            <a:r>
              <a:rPr lang="en-US" altLang="en-US" sz="2000" dirty="0"/>
              <a:t>We know: 		</a:t>
            </a:r>
          </a:p>
          <a:p>
            <a:pPr lvl="1" defTabSz="914400"/>
            <a:r>
              <a:rPr lang="en-US" altLang="en-US" sz="2000" dirty="0"/>
              <a:t>If the sample from the RN generator is </a:t>
            </a:r>
            <a:r>
              <a:rPr lang="en-US" altLang="en-US" sz="2000" i="1" dirty="0"/>
              <a:t>R</a:t>
            </a:r>
            <a:r>
              <a:rPr lang="en-US" altLang="en-US" sz="2000" i="1" baseline="-25000" dirty="0"/>
              <a:t>1</a:t>
            </a:r>
            <a:r>
              <a:rPr lang="en-US" altLang="en-US" sz="2000" i="1" dirty="0"/>
              <a:t>, R</a:t>
            </a:r>
            <a:r>
              <a:rPr lang="en-US" altLang="en-US" sz="2000" i="1" baseline="-25000" dirty="0"/>
              <a:t>2</a:t>
            </a:r>
            <a:r>
              <a:rPr lang="en-US" altLang="en-US" sz="2000" i="1" dirty="0"/>
              <a:t>, …, R</a:t>
            </a:r>
            <a:r>
              <a:rPr lang="en-US" altLang="en-US" sz="2000" i="1" baseline="-25000" dirty="0"/>
              <a:t>N</a:t>
            </a:r>
            <a:r>
              <a:rPr lang="en-US" altLang="en-US" sz="2000" dirty="0"/>
              <a:t>, then the empirical </a:t>
            </a:r>
            <a:r>
              <a:rPr lang="en-US" altLang="en-US" sz="2000" dirty="0" err="1"/>
              <a:t>cdf</a:t>
            </a:r>
            <a:r>
              <a:rPr lang="en-US" altLang="en-US" sz="2000" dirty="0"/>
              <a:t>, </a:t>
            </a:r>
            <a:r>
              <a:rPr lang="en-US" altLang="en-US" sz="2000" i="1" dirty="0"/>
              <a:t>S</a:t>
            </a:r>
            <a:r>
              <a:rPr lang="en-US" altLang="en-US" sz="2000" i="1" baseline="-25000" dirty="0"/>
              <a:t>N</a:t>
            </a:r>
            <a:r>
              <a:rPr lang="en-US" altLang="en-US" sz="2000" i="1" dirty="0"/>
              <a:t>(x)</a:t>
            </a:r>
            <a:r>
              <a:rPr lang="en-US" altLang="en-US" sz="2000" dirty="0"/>
              <a:t> is: 	</a:t>
            </a:r>
          </a:p>
          <a:p>
            <a:pPr lvl="1" defTabSz="914400">
              <a:buFont typeface="Wingdings" pitchFamily="2" charset="2"/>
              <a:buNone/>
            </a:pPr>
            <a:r>
              <a:rPr lang="en-US" altLang="en-US" sz="2000" i="1" dirty="0"/>
              <a:t>				</a:t>
            </a:r>
          </a:p>
          <a:p>
            <a:pPr lvl="1" defTabSz="914400">
              <a:buFont typeface="Wingdings" pitchFamily="2" charset="2"/>
              <a:buNone/>
            </a:pPr>
            <a:r>
              <a:rPr lang="en-US" altLang="en-US" sz="2000" i="1" dirty="0"/>
              <a:t>	</a:t>
            </a:r>
          </a:p>
          <a:p>
            <a:pPr defTabSz="914400"/>
            <a:r>
              <a:rPr lang="en-US" altLang="en-US" sz="2400" dirty="0"/>
              <a:t>Based on the statistic: 	</a:t>
            </a:r>
            <a:r>
              <a:rPr lang="en-US" altLang="en-US" sz="2000" i="1" dirty="0"/>
              <a:t>D = max| F(x) - S</a:t>
            </a:r>
            <a:r>
              <a:rPr lang="en-US" altLang="en-US" sz="2000" i="1" baseline="-25000" dirty="0"/>
              <a:t>N</a:t>
            </a:r>
            <a:r>
              <a:rPr lang="en-US" altLang="en-US" sz="2000" i="1" dirty="0"/>
              <a:t>(x)|</a:t>
            </a:r>
          </a:p>
          <a:p>
            <a:pPr lvl="1" defTabSz="914400"/>
            <a:r>
              <a:rPr lang="en-US" altLang="en-US" sz="2000" dirty="0"/>
              <a:t>Sampling distribution of </a:t>
            </a:r>
            <a:r>
              <a:rPr lang="en-US" altLang="en-US" sz="2000" i="1" dirty="0"/>
              <a:t>D</a:t>
            </a:r>
            <a:r>
              <a:rPr lang="en-US" altLang="en-US" sz="2000" dirty="0"/>
              <a:t> is known </a:t>
            </a:r>
            <a:r>
              <a:rPr lang="en-US" altLang="en-US" sz="1800" dirty="0"/>
              <a:t>(a function of </a:t>
            </a:r>
            <a:r>
              <a:rPr lang="en-US" altLang="en-US" sz="1800" i="1" dirty="0"/>
              <a:t>N</a:t>
            </a:r>
            <a:r>
              <a:rPr lang="en-US" altLang="en-US" sz="1800" dirty="0"/>
              <a:t>, tabulated in Table A.8.)</a:t>
            </a:r>
          </a:p>
          <a:p>
            <a:pPr defTabSz="914400"/>
            <a:r>
              <a:rPr lang="en-US" altLang="en-US" sz="2400" dirty="0"/>
              <a:t>A more powerful test, recommended.</a:t>
            </a:r>
          </a:p>
        </p:txBody>
      </p:sp>
      <p:graphicFrame>
        <p:nvGraphicFramePr>
          <p:cNvPr id="6" name="Object 8">
            <a:extLst>
              <a:ext uri="{FF2B5EF4-FFF2-40B4-BE49-F238E27FC236}">
                <a16:creationId xmlns:a16="http://schemas.microsoft.com/office/drawing/2014/main" id="{5EF9E8C6-7809-0941-89EF-9F74DF36F618}"/>
              </a:ext>
            </a:extLst>
          </p:cNvPr>
          <p:cNvGraphicFramePr>
            <a:graphicFrameLocks noChangeAspect="1"/>
          </p:cNvGraphicFramePr>
          <p:nvPr>
            <p:extLst>
              <p:ext uri="{D42A27DB-BD31-4B8C-83A1-F6EECF244321}">
                <p14:modId xmlns:p14="http://schemas.microsoft.com/office/powerpoint/2010/main" val="2580428456"/>
              </p:ext>
            </p:extLst>
          </p:nvPr>
        </p:nvGraphicFramePr>
        <p:xfrm>
          <a:off x="2926556" y="3719513"/>
          <a:ext cx="4114800" cy="576262"/>
        </p:xfrm>
        <a:graphic>
          <a:graphicData uri="http://schemas.openxmlformats.org/presentationml/2006/ole">
            <mc:AlternateContent xmlns:mc="http://schemas.openxmlformats.org/markup-compatibility/2006">
              <mc:Choice xmlns:v="urn:schemas-microsoft-com:vml" Requires="v">
                <p:oleObj spid="_x0000_s16394" name="Equation" r:id="rId3" imgW="64947800" imgH="9067800" progId="Equation.3">
                  <p:embed/>
                </p:oleObj>
              </mc:Choice>
              <mc:Fallback>
                <p:oleObj name="Equation" r:id="rId3" imgW="64947800" imgH="9067800" progId="Equation.3">
                  <p:embed/>
                  <p:pic>
                    <p:nvPicPr>
                      <p:cNvPr id="32774" name="Object 8">
                        <a:extLst>
                          <a:ext uri="{FF2B5EF4-FFF2-40B4-BE49-F238E27FC236}">
                            <a16:creationId xmlns:a16="http://schemas.microsoft.com/office/drawing/2014/main" id="{1D84561C-3240-ED42-AC87-E9A0A563D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556" y="3719513"/>
                        <a:ext cx="4114800"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64507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sz="quarter" idx="1"/>
          </p:nvPr>
        </p:nvPicPr>
        <p:blipFill>
          <a:blip r:embed="rId2"/>
          <a:srcRect l="-1642" r="-1642"/>
          <a:stretch>
            <a:fillRect/>
          </a:stretch>
        </p:blipFill>
        <p:spPr/>
      </p:pic>
      <p:sp>
        <p:nvSpPr>
          <p:cNvPr id="4" name="Slide Number Placeholder 3"/>
          <p:cNvSpPr>
            <a:spLocks noGrp="1"/>
          </p:cNvSpPr>
          <p:nvPr>
            <p:ph type="sldNum" sz="quarter" idx="12"/>
          </p:nvPr>
        </p:nvSpPr>
        <p:spPr/>
        <p:txBody>
          <a:bodyPr>
            <a:normAutofit fontScale="85000" lnSpcReduction="20000"/>
          </a:bodyPr>
          <a:lstStyle/>
          <a:p>
            <a:fld id="{E217B35F-9370-D64D-A430-FC0770D03BBD}" type="slidenum">
              <a:rPr lang="en-US" smtClean="0"/>
              <a:t>3</a:t>
            </a:fld>
            <a:endParaRPr lang="en-US"/>
          </a:p>
        </p:txBody>
      </p:sp>
    </p:spTree>
    <p:extLst>
      <p:ext uri="{BB962C8B-B14F-4D97-AF65-F5344CB8AC3E}">
        <p14:creationId xmlns:p14="http://schemas.microsoft.com/office/powerpoint/2010/main" val="1665894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77422C-29AB-4D45-957E-461DED03584E}"/>
              </a:ext>
            </a:extLst>
          </p:cNvPr>
          <p:cNvSpPr>
            <a:spLocks noGrp="1"/>
          </p:cNvSpPr>
          <p:nvPr>
            <p:ph type="sldNum" sz="quarter" idx="12"/>
          </p:nvPr>
        </p:nvSpPr>
        <p:spPr/>
        <p:txBody>
          <a:bodyPr>
            <a:normAutofit fontScale="85000" lnSpcReduction="20000"/>
          </a:bodyPr>
          <a:lstStyle/>
          <a:p>
            <a:fld id="{E217B35F-9370-D64D-A430-FC0770D03BBD}" type="slidenum">
              <a:rPr lang="en-US" smtClean="0"/>
              <a:t>30</a:t>
            </a:fld>
            <a:endParaRPr lang="en-US"/>
          </a:p>
        </p:txBody>
      </p:sp>
      <p:sp>
        <p:nvSpPr>
          <p:cNvPr id="6" name="Slide Number Placeholder 6">
            <a:extLst>
              <a:ext uri="{FF2B5EF4-FFF2-40B4-BE49-F238E27FC236}">
                <a16:creationId xmlns:a16="http://schemas.microsoft.com/office/drawing/2014/main" id="{A12B432D-1C7D-A34A-85D5-64D070CCD919}"/>
              </a:ext>
            </a:extLst>
          </p:cNvPr>
          <p:cNvSpPr txBox="1">
            <a:spLocks/>
          </p:cNvSpPr>
          <p:nvPr/>
        </p:nvSpPr>
        <p:spPr>
          <a:xfrm>
            <a:off x="6553200" y="6248400"/>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nchor="ctr"/>
          <a:lstStyle>
            <a:defPPr>
              <a:defRPr lang="en-US"/>
            </a:defPPr>
            <a:lvl1pPr marL="0" algn="l" defTabSz="457200" rtl="0" eaLnBrk="0" latinLnBrk="0" hangingPunct="0">
              <a:buClr>
                <a:schemeClr val="bg2"/>
              </a:buClr>
              <a:buSzPct val="75000"/>
              <a:buChar char="n"/>
              <a:defRPr kumimoji="0" sz="2800" kern="1200">
                <a:solidFill>
                  <a:schemeClr val="tx1"/>
                </a:solidFill>
                <a:latin typeface="Arial" panose="020B0604020202020204" pitchFamily="34" charset="0"/>
                <a:ea typeface="+mn-ea"/>
                <a:cs typeface="+mn-cs"/>
              </a:defRPr>
            </a:lvl1pPr>
            <a:lvl2pPr marL="742950" indent="-285750" algn="l" defTabSz="457200" rtl="0" eaLnBrk="0" latinLnBrk="0" hangingPunct="0">
              <a:buClr>
                <a:schemeClr val="accent2"/>
              </a:buClr>
              <a:buSzPct val="80000"/>
              <a:buChar char="¨"/>
              <a:defRPr sz="2400" kern="1200">
                <a:solidFill>
                  <a:schemeClr val="tx1"/>
                </a:solidFill>
                <a:latin typeface="Arial" panose="020B0604020202020204" pitchFamily="34" charset="0"/>
                <a:ea typeface="+mn-ea"/>
                <a:cs typeface="+mn-cs"/>
              </a:defRPr>
            </a:lvl2pPr>
            <a:lvl3pPr marL="1143000" indent="-228600" algn="l" defTabSz="457200" rtl="0" eaLnBrk="0" latinLnBrk="0" hangingPunct="0">
              <a:buClr>
                <a:schemeClr val="bg2"/>
              </a:buClr>
              <a:buSzPct val="65000"/>
              <a:buChar char="n"/>
              <a:defRPr sz="2000" kern="1200">
                <a:solidFill>
                  <a:schemeClr val="tx1"/>
                </a:solidFill>
                <a:latin typeface="Arial" panose="020B0604020202020204" pitchFamily="34" charset="0"/>
                <a:ea typeface="+mn-ea"/>
                <a:cs typeface="+mn-cs"/>
              </a:defRPr>
            </a:lvl3pPr>
            <a:lvl4pPr marL="1600200" indent="-228600" algn="l" defTabSz="457200" rtl="0" eaLnBrk="0" latinLnBrk="0" hangingPunct="0">
              <a:buClr>
                <a:schemeClr val="accent2"/>
              </a:buClr>
              <a:buSzPct val="70000"/>
              <a:buChar char="¨"/>
              <a:defRPr sz="1800" kern="1200">
                <a:solidFill>
                  <a:schemeClr val="tx1"/>
                </a:solidFill>
                <a:latin typeface="Arial" panose="020B0604020202020204" pitchFamily="34" charset="0"/>
                <a:ea typeface="+mn-ea"/>
                <a:cs typeface="+mn-cs"/>
              </a:defRPr>
            </a:lvl4pPr>
            <a:lvl5pPr marL="2057400" indent="-228600" algn="l" defTabSz="457200" rtl="0" eaLnBrk="0" latinLnBrk="0" hangingPunct="0">
              <a:buClr>
                <a:schemeClr val="bg2"/>
              </a:buClr>
              <a:buChar char="§"/>
              <a:defRPr sz="18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lr>
                <a:schemeClr val="bg2"/>
              </a:buClr>
              <a:buFont typeface="Wingdings" pitchFamily="2" charset="2"/>
              <a:buChar char="§"/>
              <a:defRPr sz="18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lr>
                <a:schemeClr val="bg2"/>
              </a:buClr>
              <a:buFont typeface="Wingdings" pitchFamily="2" charset="2"/>
              <a:buChar char="§"/>
              <a:defRPr sz="18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lr>
                <a:schemeClr val="bg2"/>
              </a:buClr>
              <a:buFont typeface="Wingdings" pitchFamily="2" charset="2"/>
              <a:buChar char="§"/>
              <a:defRPr sz="18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lr>
                <a:schemeClr val="bg2"/>
              </a:buClr>
              <a:buFont typeface="Wingdings" pitchFamily="2" charset="2"/>
              <a:buChar char="§"/>
              <a:defRPr sz="1800" kern="1200">
                <a:solidFill>
                  <a:schemeClr val="tx1"/>
                </a:solidFill>
                <a:latin typeface="Arial" panose="020B0604020202020204" pitchFamily="34" charset="0"/>
                <a:ea typeface="+mn-ea"/>
                <a:cs typeface="+mn-cs"/>
              </a:defRPr>
            </a:lvl9pPr>
          </a:lstStyle>
          <a:p>
            <a:pPr algn="r" eaLnBrk="1" hangingPunct="1">
              <a:buClrTx/>
              <a:buSzTx/>
              <a:buFontTx/>
              <a:buNone/>
            </a:pPr>
            <a:fld id="{1B24437F-B51F-C849-8D3F-594095BD881A}" type="slidenum">
              <a:rPr lang="en-US" altLang="en-US" sz="1200" smtClean="0">
                <a:latin typeface="Arial Black" panose="020B0604020202020204" pitchFamily="34" charset="0"/>
              </a:rPr>
              <a:pPr algn="r" eaLnBrk="1" hangingPunct="1">
                <a:buClrTx/>
                <a:buSzTx/>
                <a:buFontTx/>
                <a:buNone/>
              </a:pPr>
              <a:t>30</a:t>
            </a:fld>
            <a:endParaRPr lang="en-US" altLang="en-US" sz="1200">
              <a:latin typeface="Arial Black" panose="020B0604020202020204" pitchFamily="34" charset="0"/>
            </a:endParaRPr>
          </a:p>
        </p:txBody>
      </p:sp>
      <p:pic>
        <p:nvPicPr>
          <p:cNvPr id="7" name="Picture 436" descr="07-2">
            <a:extLst>
              <a:ext uri="{FF2B5EF4-FFF2-40B4-BE49-F238E27FC236}">
                <a16:creationId xmlns:a16="http://schemas.microsoft.com/office/drawing/2014/main" id="{177F56F1-AF3D-BB41-AE55-E2AD6CBF8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00600" y="3917950"/>
            <a:ext cx="2895600" cy="2711450"/>
          </a:xfrm>
          <a:prstGeom prst="rect">
            <a:avLst/>
          </a:prstGeom>
          <a:noFill/>
        </p:spPr>
      </p:pic>
      <p:sp>
        <p:nvSpPr>
          <p:cNvPr id="8" name="Rectangle 2">
            <a:extLst>
              <a:ext uri="{FF2B5EF4-FFF2-40B4-BE49-F238E27FC236}">
                <a16:creationId xmlns:a16="http://schemas.microsoft.com/office/drawing/2014/main" id="{8DE7E96F-F342-7D40-9C72-E72964F5EB3E}"/>
              </a:ext>
            </a:extLst>
          </p:cNvPr>
          <p:cNvSpPr txBox="1">
            <a:spLocks noChangeArrowheads="1"/>
          </p:cNvSpPr>
          <p:nvPr/>
        </p:nvSpPr>
        <p:spPr>
          <a:xfrm>
            <a:off x="457200" y="198438"/>
            <a:ext cx="8229600" cy="7620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defTabSz="914400"/>
            <a:r>
              <a:rPr lang="en-US" altLang="en-US" sz="2800" dirty="0"/>
              <a:t>Kolmogorov-Smirnov Test		</a:t>
            </a:r>
            <a:endParaRPr lang="en-US" altLang="en-US" sz="2000" dirty="0">
              <a:solidFill>
                <a:schemeClr val="bg2"/>
              </a:solidFill>
            </a:endParaRPr>
          </a:p>
        </p:txBody>
      </p:sp>
      <p:sp>
        <p:nvSpPr>
          <p:cNvPr id="9" name="Rectangle 3">
            <a:extLst>
              <a:ext uri="{FF2B5EF4-FFF2-40B4-BE49-F238E27FC236}">
                <a16:creationId xmlns:a16="http://schemas.microsoft.com/office/drawing/2014/main" id="{2C7F944E-6764-464F-A2B8-F0CD12C80367}"/>
              </a:ext>
            </a:extLst>
          </p:cNvPr>
          <p:cNvSpPr txBox="1">
            <a:spLocks noChangeArrowheads="1"/>
          </p:cNvSpPr>
          <p:nvPr/>
        </p:nvSpPr>
        <p:spPr>
          <a:xfrm>
            <a:off x="571500" y="1457325"/>
            <a:ext cx="8458200" cy="45720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200" dirty="0"/>
              <a:t>Example: Suppose </a:t>
            </a:r>
            <a:r>
              <a:rPr lang="en-US" altLang="en-US" sz="2200" i="1" dirty="0"/>
              <a:t>5</a:t>
            </a:r>
            <a:r>
              <a:rPr lang="en-US" altLang="en-US" sz="2200" dirty="0"/>
              <a:t> generated numbers are </a:t>
            </a:r>
            <a:r>
              <a:rPr lang="en-US" altLang="en-US" sz="2200" i="1" dirty="0"/>
              <a:t>0.44, 0.81, 0.14, 0.05, 0.93</a:t>
            </a:r>
            <a:r>
              <a:rPr lang="en-US" altLang="en-US" sz="2200" dirty="0"/>
              <a:t>.</a:t>
            </a:r>
          </a:p>
          <a:p>
            <a:pPr defTabSz="914400">
              <a:buFont typeface="Wingdings" pitchFamily="2" charset="2"/>
              <a:buNone/>
            </a:pPr>
            <a:endParaRPr lang="en-US" altLang="en-US" sz="2200" dirty="0"/>
          </a:p>
        </p:txBody>
      </p:sp>
      <p:sp>
        <p:nvSpPr>
          <p:cNvPr id="10" name="Text Box 4">
            <a:extLst>
              <a:ext uri="{FF2B5EF4-FFF2-40B4-BE49-F238E27FC236}">
                <a16:creationId xmlns:a16="http://schemas.microsoft.com/office/drawing/2014/main" id="{6825DF3F-A53A-F44B-94A8-AAE4AA6DCD0A}"/>
              </a:ext>
            </a:extLst>
          </p:cNvPr>
          <p:cNvSpPr txBox="1">
            <a:spLocks noChangeArrowheads="1"/>
          </p:cNvSpPr>
          <p:nvPr/>
        </p:nvSpPr>
        <p:spPr bwMode="auto">
          <a:xfrm>
            <a:off x="762000" y="2312988"/>
            <a:ext cx="99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eaLnBrk="1" hangingPunct="1">
              <a:spcBef>
                <a:spcPct val="50000"/>
              </a:spcBef>
              <a:buClrTx/>
              <a:buSzPct val="100000"/>
              <a:buFont typeface="Wingdings" pitchFamily="2" charset="2"/>
              <a:buNone/>
            </a:pPr>
            <a:r>
              <a:rPr lang="en-US" altLang="en-US" sz="1800" b="1"/>
              <a:t>Step 1:</a:t>
            </a:r>
          </a:p>
        </p:txBody>
      </p:sp>
      <p:sp>
        <p:nvSpPr>
          <p:cNvPr id="11" name="Text Box 5">
            <a:extLst>
              <a:ext uri="{FF2B5EF4-FFF2-40B4-BE49-F238E27FC236}">
                <a16:creationId xmlns:a16="http://schemas.microsoft.com/office/drawing/2014/main" id="{239F9C96-B2EB-4944-885B-D9BB9305ADC6}"/>
              </a:ext>
            </a:extLst>
          </p:cNvPr>
          <p:cNvSpPr txBox="1">
            <a:spLocks noChangeArrowheads="1"/>
          </p:cNvSpPr>
          <p:nvPr/>
        </p:nvSpPr>
        <p:spPr bwMode="auto">
          <a:xfrm>
            <a:off x="762000" y="32004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eaLnBrk="1" hangingPunct="1">
              <a:spcBef>
                <a:spcPct val="50000"/>
              </a:spcBef>
              <a:buClrTx/>
              <a:buSzPct val="100000"/>
              <a:buFont typeface="Wingdings" pitchFamily="2" charset="2"/>
              <a:buNone/>
            </a:pPr>
            <a:r>
              <a:rPr lang="en-US" altLang="en-US" sz="1800" b="1"/>
              <a:t>Step 2:</a:t>
            </a:r>
          </a:p>
        </p:txBody>
      </p:sp>
      <p:sp>
        <p:nvSpPr>
          <p:cNvPr id="12" name="Text Box 6">
            <a:extLst>
              <a:ext uri="{FF2B5EF4-FFF2-40B4-BE49-F238E27FC236}">
                <a16:creationId xmlns:a16="http://schemas.microsoft.com/office/drawing/2014/main" id="{B5BC8966-A677-6A46-B471-2403A25868AA}"/>
              </a:ext>
            </a:extLst>
          </p:cNvPr>
          <p:cNvSpPr txBox="1">
            <a:spLocks noChangeArrowheads="1"/>
          </p:cNvSpPr>
          <p:nvPr/>
        </p:nvSpPr>
        <p:spPr bwMode="auto">
          <a:xfrm>
            <a:off x="685800" y="3962400"/>
            <a:ext cx="74676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eaLnBrk="1" hangingPunct="1">
              <a:spcBef>
                <a:spcPct val="50000"/>
              </a:spcBef>
              <a:buClrTx/>
              <a:buSzPct val="100000"/>
              <a:buFont typeface="Wingdings" pitchFamily="2" charset="2"/>
              <a:buNone/>
            </a:pPr>
            <a:r>
              <a:rPr lang="en-US" altLang="en-US" sz="1800" b="1"/>
              <a:t>Step 3: 	</a:t>
            </a:r>
            <a:r>
              <a:rPr lang="en-US" altLang="en-US" sz="1800" b="1" i="1"/>
              <a:t>D = max(D</a:t>
            </a:r>
            <a:r>
              <a:rPr lang="en-US" altLang="en-US" sz="1800" b="1" i="1" baseline="30000"/>
              <a:t>+</a:t>
            </a:r>
            <a:r>
              <a:rPr lang="en-US" altLang="en-US" sz="1800" b="1" i="1"/>
              <a:t>, D</a:t>
            </a:r>
            <a:r>
              <a:rPr lang="en-US" altLang="en-US" sz="1800" b="1" i="1" baseline="30000"/>
              <a:t>-</a:t>
            </a:r>
            <a:r>
              <a:rPr lang="en-US" altLang="en-US" sz="1800" b="1" i="1"/>
              <a:t>) = 0.26</a:t>
            </a:r>
          </a:p>
          <a:p>
            <a:pPr eaLnBrk="1" hangingPunct="1">
              <a:spcBef>
                <a:spcPct val="50000"/>
              </a:spcBef>
              <a:buClrTx/>
              <a:buSzPct val="100000"/>
              <a:buFont typeface="Wingdings" pitchFamily="2" charset="2"/>
              <a:buNone/>
            </a:pPr>
            <a:r>
              <a:rPr lang="en-US" altLang="en-US" sz="1800" b="1"/>
              <a:t>Step 4: 	For </a:t>
            </a:r>
            <a:r>
              <a:rPr lang="en-US" altLang="en-US" sz="1800" b="1" i="1">
                <a:latin typeface="Symbol" pitchFamily="2" charset="2"/>
              </a:rPr>
              <a:t>a</a:t>
            </a:r>
            <a:r>
              <a:rPr lang="en-US" altLang="en-US" sz="1800" b="1" i="1"/>
              <a:t>  = 0.05</a:t>
            </a:r>
            <a:r>
              <a:rPr lang="en-US" altLang="en-US" sz="1800" b="1"/>
              <a:t>, </a:t>
            </a:r>
          </a:p>
          <a:p>
            <a:pPr eaLnBrk="1" hangingPunct="1">
              <a:spcBef>
                <a:spcPct val="50000"/>
              </a:spcBef>
              <a:buClrTx/>
              <a:buSzPct val="100000"/>
              <a:buFont typeface="Wingdings" pitchFamily="2" charset="2"/>
              <a:buNone/>
            </a:pPr>
            <a:r>
              <a:rPr lang="en-US" altLang="en-US" sz="1800" b="1"/>
              <a:t>	</a:t>
            </a:r>
            <a:r>
              <a:rPr lang="en-US" altLang="en-US" sz="1800" b="1" i="1"/>
              <a:t>D</a:t>
            </a:r>
            <a:r>
              <a:rPr lang="en-US" altLang="en-US" sz="1800" b="1" i="1" baseline="-25000">
                <a:latin typeface="Symbol" pitchFamily="2" charset="2"/>
              </a:rPr>
              <a:t>a</a:t>
            </a:r>
            <a:r>
              <a:rPr lang="en-US" altLang="en-US" sz="1800" b="1" i="1"/>
              <a:t> = 0.565 &gt; D</a:t>
            </a:r>
          </a:p>
          <a:p>
            <a:pPr eaLnBrk="1" hangingPunct="1">
              <a:spcBef>
                <a:spcPct val="50000"/>
              </a:spcBef>
              <a:buClrTx/>
              <a:buSzPct val="100000"/>
              <a:buFont typeface="Wingdings" pitchFamily="2" charset="2"/>
              <a:buNone/>
            </a:pPr>
            <a:endParaRPr lang="en-US" altLang="en-US" sz="1800" b="1"/>
          </a:p>
          <a:p>
            <a:pPr eaLnBrk="1" hangingPunct="1">
              <a:spcBef>
                <a:spcPct val="50000"/>
              </a:spcBef>
              <a:buClrTx/>
              <a:buSzPct val="100000"/>
              <a:buFont typeface="Wingdings" pitchFamily="2" charset="2"/>
              <a:buNone/>
            </a:pPr>
            <a:r>
              <a:rPr lang="en-US" altLang="en-US" sz="1800" b="1"/>
              <a:t>Hence, </a:t>
            </a:r>
            <a:r>
              <a:rPr lang="en-US" altLang="en-US" sz="1800" b="1" i="1"/>
              <a:t>H</a:t>
            </a:r>
            <a:r>
              <a:rPr lang="en-US" altLang="en-US" sz="1800" b="1" i="1" baseline="-25000"/>
              <a:t>0</a:t>
            </a:r>
            <a:r>
              <a:rPr lang="en-US" altLang="en-US" sz="1800" b="1"/>
              <a:t> is not rejected.</a:t>
            </a:r>
          </a:p>
        </p:txBody>
      </p:sp>
      <p:sp>
        <p:nvSpPr>
          <p:cNvPr id="13" name="AutoShape 368">
            <a:extLst>
              <a:ext uri="{FF2B5EF4-FFF2-40B4-BE49-F238E27FC236}">
                <a16:creationId xmlns:a16="http://schemas.microsoft.com/office/drawing/2014/main" id="{F3809197-0DE1-244E-A126-DBFC5CEFB58B}"/>
              </a:ext>
            </a:extLst>
          </p:cNvPr>
          <p:cNvSpPr>
            <a:spLocks noChangeArrowheads="1"/>
          </p:cNvSpPr>
          <p:nvPr/>
        </p:nvSpPr>
        <p:spPr bwMode="auto">
          <a:xfrm>
            <a:off x="6934200" y="2057400"/>
            <a:ext cx="1828800" cy="533400"/>
          </a:xfrm>
          <a:prstGeom prst="wedgeRoundRectCallout">
            <a:avLst>
              <a:gd name="adj1" fmla="val -75606"/>
              <a:gd name="adj2" fmla="val 30653"/>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a:t>Arrange R</a:t>
            </a:r>
            <a:r>
              <a:rPr lang="en-US" altLang="en-US" sz="1400" baseline="-25000"/>
              <a:t>(i)</a:t>
            </a:r>
            <a:r>
              <a:rPr lang="en-US" altLang="en-US" sz="1400"/>
              <a:t> from smallest to largest</a:t>
            </a:r>
          </a:p>
        </p:txBody>
      </p:sp>
      <p:sp>
        <p:nvSpPr>
          <p:cNvPr id="14" name="AutoShape 369">
            <a:extLst>
              <a:ext uri="{FF2B5EF4-FFF2-40B4-BE49-F238E27FC236}">
                <a16:creationId xmlns:a16="http://schemas.microsoft.com/office/drawing/2014/main" id="{BA37BE01-174E-2C40-A20A-746BD711B15E}"/>
              </a:ext>
            </a:extLst>
          </p:cNvPr>
          <p:cNvSpPr>
            <a:spLocks noChangeArrowheads="1"/>
          </p:cNvSpPr>
          <p:nvPr/>
        </p:nvSpPr>
        <p:spPr bwMode="auto">
          <a:xfrm>
            <a:off x="6934200" y="2895600"/>
            <a:ext cx="2057400" cy="304800"/>
          </a:xfrm>
          <a:prstGeom prst="wedgeRoundRectCallout">
            <a:avLst>
              <a:gd name="adj1" fmla="val -71449"/>
              <a:gd name="adj2" fmla="val 47398"/>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D</a:t>
            </a:r>
            <a:r>
              <a:rPr lang="en-US" altLang="en-US" sz="1400" i="1" baseline="30000"/>
              <a:t>+</a:t>
            </a:r>
            <a:r>
              <a:rPr lang="en-US" altLang="en-US" sz="1400" i="1"/>
              <a:t> = max {i/N – R</a:t>
            </a:r>
            <a:r>
              <a:rPr lang="en-US" altLang="en-US" sz="1400" i="1" baseline="-25000"/>
              <a:t>(i)</a:t>
            </a:r>
            <a:r>
              <a:rPr lang="en-US" altLang="en-US" sz="1400" i="1"/>
              <a:t>}</a:t>
            </a:r>
          </a:p>
        </p:txBody>
      </p:sp>
      <p:sp>
        <p:nvSpPr>
          <p:cNvPr id="15" name="AutoShape 370">
            <a:extLst>
              <a:ext uri="{FF2B5EF4-FFF2-40B4-BE49-F238E27FC236}">
                <a16:creationId xmlns:a16="http://schemas.microsoft.com/office/drawing/2014/main" id="{FA9800C6-2415-D145-B76E-3A51F80DBE7E}"/>
              </a:ext>
            </a:extLst>
          </p:cNvPr>
          <p:cNvSpPr>
            <a:spLocks noChangeArrowheads="1"/>
          </p:cNvSpPr>
          <p:nvPr/>
        </p:nvSpPr>
        <p:spPr bwMode="auto">
          <a:xfrm>
            <a:off x="6858000" y="3505200"/>
            <a:ext cx="2209800" cy="304800"/>
          </a:xfrm>
          <a:prstGeom prst="wedgeRoundRectCallout">
            <a:avLst>
              <a:gd name="adj1" fmla="val -66741"/>
              <a:gd name="adj2" fmla="val -44269"/>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D</a:t>
            </a:r>
            <a:r>
              <a:rPr lang="en-US" altLang="en-US" sz="1400" i="1" baseline="30000"/>
              <a:t>-</a:t>
            </a:r>
            <a:r>
              <a:rPr lang="en-US" altLang="en-US" sz="1400" i="1"/>
              <a:t> = max {R</a:t>
            </a:r>
            <a:r>
              <a:rPr lang="en-US" altLang="en-US" sz="1400" i="1" baseline="-25000"/>
              <a:t>(i) </a:t>
            </a:r>
            <a:r>
              <a:rPr lang="en-US" altLang="en-US" sz="1400" i="1"/>
              <a:t>- (i-1)/N}</a:t>
            </a:r>
          </a:p>
        </p:txBody>
      </p:sp>
      <p:sp>
        <p:nvSpPr>
          <p:cNvPr id="16" name="AutoShape 371">
            <a:extLst>
              <a:ext uri="{FF2B5EF4-FFF2-40B4-BE49-F238E27FC236}">
                <a16:creationId xmlns:a16="http://schemas.microsoft.com/office/drawing/2014/main" id="{0921AB2B-465A-E544-9778-7263F94F3E6C}"/>
              </a:ext>
            </a:extLst>
          </p:cNvPr>
          <p:cNvSpPr>
            <a:spLocks/>
          </p:cNvSpPr>
          <p:nvPr/>
        </p:nvSpPr>
        <p:spPr bwMode="auto">
          <a:xfrm>
            <a:off x="1676400" y="3048000"/>
            <a:ext cx="76200" cy="6858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endParaRPr lang="en-US" altLang="en-US" sz="1400"/>
          </a:p>
        </p:txBody>
      </p:sp>
      <p:graphicFrame>
        <p:nvGraphicFramePr>
          <p:cNvPr id="17" name="Group 439">
            <a:extLst>
              <a:ext uri="{FF2B5EF4-FFF2-40B4-BE49-F238E27FC236}">
                <a16:creationId xmlns:a16="http://schemas.microsoft.com/office/drawing/2014/main" id="{77334C58-347C-1D46-9AF4-5E5D8AED3122}"/>
              </a:ext>
            </a:extLst>
          </p:cNvPr>
          <p:cNvGraphicFramePr>
            <a:graphicFrameLocks/>
          </p:cNvGraphicFramePr>
          <p:nvPr/>
        </p:nvGraphicFramePr>
        <p:xfrm>
          <a:off x="1828800" y="2286000"/>
          <a:ext cx="4724400" cy="1447800"/>
        </p:xfrm>
        <a:graphic>
          <a:graphicData uri="http://schemas.openxmlformats.org/drawingml/2006/table">
            <a:tbl>
              <a:tblPr/>
              <a:tblGrid>
                <a:gridCol w="1371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tblGrid>
              <a:tr h="361950">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1" u="none" strike="noStrike" cap="none" normalizeH="0" baseline="0">
                          <a:ln>
                            <a:noFill/>
                          </a:ln>
                          <a:solidFill>
                            <a:schemeClr val="tx1"/>
                          </a:solidFill>
                          <a:effectLst/>
                          <a:latin typeface="Arial" charset="0"/>
                        </a:rPr>
                        <a:t>R</a:t>
                      </a:r>
                      <a:r>
                        <a:rPr kumimoji="0" lang="en-US" altLang="en-US" sz="1600" b="0" i="1" u="none" strike="noStrike" cap="none" normalizeH="0" baseline="-25000">
                          <a:ln>
                            <a:noFill/>
                          </a:ln>
                          <a:solidFill>
                            <a:schemeClr val="tx1"/>
                          </a:solidFill>
                          <a:effectLst/>
                          <a:latin typeface="Arial" charset="0"/>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0.05</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0.14</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0.44</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0.81</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0.93</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1950">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1" u="none" strike="noStrike" cap="none" normalizeH="0" baseline="0">
                          <a:ln>
                            <a:noFill/>
                          </a:ln>
                          <a:solidFill>
                            <a:schemeClr val="tx1"/>
                          </a:solidFill>
                          <a:effectLst/>
                          <a:latin typeface="Arial" charset="0"/>
                        </a:rPr>
                        <a:t>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0.20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0.40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0.60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0.80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1.00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1" u="none" strike="noStrike" cap="none" normalizeH="0" baseline="0">
                          <a:ln>
                            <a:noFill/>
                          </a:ln>
                          <a:solidFill>
                            <a:schemeClr val="tx1"/>
                          </a:solidFill>
                          <a:effectLst/>
                          <a:latin typeface="Arial" charset="0"/>
                        </a:rPr>
                        <a:t>i/N – R</a:t>
                      </a:r>
                      <a:r>
                        <a:rPr kumimoji="0" lang="en-US" altLang="en-US" sz="1600" b="0" i="1" u="none" strike="noStrike" cap="none" normalizeH="0" baseline="-25000">
                          <a:ln>
                            <a:noFill/>
                          </a:ln>
                          <a:solidFill>
                            <a:schemeClr val="tx1"/>
                          </a:solidFill>
                          <a:effectLst/>
                          <a:latin typeface="Arial" charset="0"/>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0.15</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0.26</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0.16</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0.07</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1950">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1" u="none" strike="noStrike" cap="none" normalizeH="0" baseline="0">
                          <a:ln>
                            <a:noFill/>
                          </a:ln>
                          <a:solidFill>
                            <a:schemeClr val="tx1"/>
                          </a:solidFill>
                          <a:effectLst/>
                          <a:latin typeface="Arial" charset="0"/>
                        </a:rPr>
                        <a:t>R</a:t>
                      </a:r>
                      <a:r>
                        <a:rPr kumimoji="0" lang="en-US" altLang="en-US" sz="1600" b="0" i="1" u="none" strike="noStrike" cap="none" normalizeH="0" baseline="-25000">
                          <a:ln>
                            <a:noFill/>
                          </a:ln>
                          <a:solidFill>
                            <a:schemeClr val="tx1"/>
                          </a:solidFill>
                          <a:effectLst/>
                          <a:latin typeface="Arial" charset="0"/>
                        </a:rPr>
                        <a:t>(i)</a:t>
                      </a:r>
                      <a:r>
                        <a:rPr kumimoji="0" lang="en-US" altLang="en-US" sz="1600" b="0" i="1" u="none" strike="noStrike" cap="none" normalizeH="0" baseline="0">
                          <a:ln>
                            <a:noFill/>
                          </a:ln>
                          <a:solidFill>
                            <a:schemeClr val="tx1"/>
                          </a:solidFill>
                          <a:effectLst/>
                          <a:latin typeface="Arial" charset="0"/>
                        </a:rPr>
                        <a:t> – (i-1)/N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0.05</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0.04</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a:ln>
                            <a:noFill/>
                          </a:ln>
                          <a:solidFill>
                            <a:schemeClr val="tx1"/>
                          </a:solidFill>
                          <a:effectLst/>
                          <a:latin typeface="Arial" charset="0"/>
                        </a:rPr>
                        <a:t>0.21</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buClr>
                          <a:schemeClr val="bg2"/>
                        </a:buClr>
                        <a:buSzPct val="75000"/>
                        <a:defRPr sz="2400">
                          <a:solidFill>
                            <a:schemeClr val="tx1"/>
                          </a:solidFill>
                          <a:latin typeface="Arial" charset="0"/>
                        </a:defRPr>
                      </a:lvl1pPr>
                      <a:lvl2pPr marL="742950" indent="-285750" algn="l" eaLnBrk="0" hangingPunct="0">
                        <a:buClr>
                          <a:schemeClr val="accent2"/>
                        </a:buClr>
                        <a:buSzPct val="80000"/>
                        <a:defRPr sz="2000">
                          <a:solidFill>
                            <a:schemeClr val="tx1"/>
                          </a:solidFill>
                          <a:latin typeface="Arial" charset="0"/>
                        </a:defRPr>
                      </a:lvl2pPr>
                      <a:lvl3pPr marL="1143000" indent="-228600" algn="l" eaLnBrk="0" hangingPunct="0">
                        <a:buClr>
                          <a:schemeClr val="bg2"/>
                        </a:buClr>
                        <a:buSzPct val="65000"/>
                        <a:defRPr>
                          <a:solidFill>
                            <a:schemeClr val="tx1"/>
                          </a:solidFill>
                          <a:latin typeface="Arial" charset="0"/>
                        </a:defRPr>
                      </a:lvl3pPr>
                      <a:lvl4pPr marL="1600200" indent="-228600" algn="l" eaLnBrk="0" hangingPunct="0">
                        <a:buClr>
                          <a:schemeClr val="accent2"/>
                        </a:buClr>
                        <a:buSzPct val="70000"/>
                        <a:defRPr sz="1600">
                          <a:solidFill>
                            <a:schemeClr val="tx1"/>
                          </a:solidFill>
                          <a:latin typeface="Arial" charset="0"/>
                        </a:defRPr>
                      </a:lvl4pPr>
                      <a:lvl5pPr marL="2057400" indent="-228600" algn="l" eaLnBrk="0" hangingPunct="0">
                        <a:buClr>
                          <a:schemeClr val="bg2"/>
                        </a:buClr>
                        <a:defRPr sz="16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dirty="0">
                          <a:ln>
                            <a:noFill/>
                          </a:ln>
                          <a:solidFill>
                            <a:schemeClr val="tx1"/>
                          </a:solidFill>
                          <a:effectLst/>
                          <a:latin typeface="Arial" charset="0"/>
                        </a:rPr>
                        <a:t>0.13</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6042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8710-3DEF-C743-B343-FAB72FEBBD8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31B8339-06B6-4D4C-A40C-89A3F923F03F}"/>
              </a:ext>
            </a:extLst>
          </p:cNvPr>
          <p:cNvSpPr>
            <a:spLocks noGrp="1"/>
          </p:cNvSpPr>
          <p:nvPr>
            <p:ph type="sldNum" sz="quarter" idx="12"/>
          </p:nvPr>
        </p:nvSpPr>
        <p:spPr/>
        <p:txBody>
          <a:bodyPr>
            <a:normAutofit fontScale="85000" lnSpcReduction="20000"/>
          </a:bodyPr>
          <a:lstStyle/>
          <a:p>
            <a:fld id="{E217B35F-9370-D64D-A430-FC0770D03BBD}" type="slidenum">
              <a:rPr lang="en-US" smtClean="0"/>
              <a:t>31</a:t>
            </a:fld>
            <a:endParaRPr lang="en-US"/>
          </a:p>
        </p:txBody>
      </p:sp>
      <p:sp>
        <p:nvSpPr>
          <p:cNvPr id="4" name="Content Placeholder 3">
            <a:extLst>
              <a:ext uri="{FF2B5EF4-FFF2-40B4-BE49-F238E27FC236}">
                <a16:creationId xmlns:a16="http://schemas.microsoft.com/office/drawing/2014/main" id="{89AF2AFA-57A3-AE46-9F3D-3F23C5203833}"/>
              </a:ext>
            </a:extLst>
          </p:cNvPr>
          <p:cNvSpPr>
            <a:spLocks noGrp="1"/>
          </p:cNvSpPr>
          <p:nvPr>
            <p:ph sz="quarter" idx="1"/>
          </p:nvPr>
        </p:nvSpPr>
        <p:spPr/>
        <p:txBody>
          <a:bodyPr/>
          <a:lstStyle/>
          <a:p>
            <a:endParaRPr lang="en-US"/>
          </a:p>
        </p:txBody>
      </p:sp>
      <p:pic>
        <p:nvPicPr>
          <p:cNvPr id="5" name="Picture 4">
            <a:extLst>
              <a:ext uri="{FF2B5EF4-FFF2-40B4-BE49-F238E27FC236}">
                <a16:creationId xmlns:a16="http://schemas.microsoft.com/office/drawing/2014/main" id="{781DFAA6-EEDB-9D40-ADFC-EFDF0CADE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719" y="466725"/>
            <a:ext cx="46196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703438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721F-512D-B545-8DE5-2969CB3FA212}"/>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6CA12B97-A0A6-4743-9FCE-14E6D7EE4AD4}"/>
              </a:ext>
            </a:extLst>
          </p:cNvPr>
          <p:cNvSpPr>
            <a:spLocks noGrp="1"/>
          </p:cNvSpPr>
          <p:nvPr>
            <p:ph type="sldNum" sz="quarter" idx="12"/>
          </p:nvPr>
        </p:nvSpPr>
        <p:spPr/>
        <p:txBody>
          <a:bodyPr>
            <a:normAutofit fontScale="85000" lnSpcReduction="20000"/>
          </a:bodyPr>
          <a:lstStyle/>
          <a:p>
            <a:fld id="{E217B35F-9370-D64D-A430-FC0770D03BBD}" type="slidenum">
              <a:rPr lang="en-US" smtClean="0"/>
              <a:t>32</a:t>
            </a:fld>
            <a:endParaRPr lang="en-US"/>
          </a:p>
        </p:txBody>
      </p:sp>
      <p:sp>
        <p:nvSpPr>
          <p:cNvPr id="5" name="Rectangle 3">
            <a:extLst>
              <a:ext uri="{FF2B5EF4-FFF2-40B4-BE49-F238E27FC236}">
                <a16:creationId xmlns:a16="http://schemas.microsoft.com/office/drawing/2014/main" id="{ABD96CFD-9B68-FC4D-A6FB-CFBF9F3F08C2}"/>
              </a:ext>
            </a:extLst>
          </p:cNvPr>
          <p:cNvSpPr txBox="1">
            <a:spLocks noChangeArrowheads="1"/>
          </p:cNvSpPr>
          <p:nvPr/>
        </p:nvSpPr>
        <p:spPr>
          <a:xfrm>
            <a:off x="914400" y="1826419"/>
            <a:ext cx="8229600" cy="4419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400" dirty="0"/>
              <a:t>Chi-square test uses the sample statistic:</a:t>
            </a:r>
          </a:p>
          <a:p>
            <a:pPr defTabSz="914400"/>
            <a:endParaRPr lang="en-US" altLang="en-US" sz="2400" dirty="0"/>
          </a:p>
          <a:p>
            <a:pPr defTabSz="914400"/>
            <a:endParaRPr lang="en-US" altLang="en-US" sz="2400" dirty="0"/>
          </a:p>
          <a:p>
            <a:pPr lvl="1" defTabSz="914400"/>
            <a:endParaRPr lang="en-US" altLang="en-US" sz="2000" dirty="0"/>
          </a:p>
          <a:p>
            <a:pPr lvl="1" defTabSz="914400"/>
            <a:endParaRPr lang="en-US" altLang="en-US" sz="2000" dirty="0"/>
          </a:p>
          <a:p>
            <a:pPr lvl="1" defTabSz="914400"/>
            <a:r>
              <a:rPr lang="en-US" altLang="en-US" sz="2000" dirty="0"/>
              <a:t>Approximately the chi-square distribution with </a:t>
            </a:r>
            <a:r>
              <a:rPr lang="en-US" altLang="en-US" sz="2000" i="1" dirty="0"/>
              <a:t>n-1</a:t>
            </a:r>
            <a:r>
              <a:rPr lang="en-US" altLang="en-US" sz="2000" dirty="0"/>
              <a:t> degrees of freedom </a:t>
            </a:r>
            <a:r>
              <a:rPr lang="en-US" altLang="en-US" sz="1800" dirty="0"/>
              <a:t>(where the critical values are tabulated in Table A.6)</a:t>
            </a:r>
          </a:p>
          <a:p>
            <a:pPr lvl="1" defTabSz="914400"/>
            <a:r>
              <a:rPr lang="en-US" altLang="en-US" sz="2000" dirty="0"/>
              <a:t>For the uniform distribution, </a:t>
            </a:r>
            <a:r>
              <a:rPr lang="en-US" altLang="en-US" sz="2000" i="1" dirty="0" err="1"/>
              <a:t>E</a:t>
            </a:r>
            <a:r>
              <a:rPr lang="en-US" altLang="en-US" sz="2000" i="1" baseline="-25000" dirty="0" err="1"/>
              <a:t>i</a:t>
            </a:r>
            <a:r>
              <a:rPr lang="en-US" altLang="en-US" sz="2000" dirty="0"/>
              <a:t>, the expected number in the each class is:</a:t>
            </a:r>
          </a:p>
          <a:p>
            <a:pPr defTabSz="914400"/>
            <a:endParaRPr lang="en-US" altLang="en-US" sz="2400" dirty="0"/>
          </a:p>
          <a:p>
            <a:pPr defTabSz="914400"/>
            <a:r>
              <a:rPr lang="en-US" altLang="en-US" sz="2400" dirty="0"/>
              <a:t>Valid only for large samples, e.g. N &gt;= 50</a:t>
            </a:r>
          </a:p>
        </p:txBody>
      </p:sp>
      <p:graphicFrame>
        <p:nvGraphicFramePr>
          <p:cNvPr id="6" name="Object 4">
            <a:extLst>
              <a:ext uri="{FF2B5EF4-FFF2-40B4-BE49-F238E27FC236}">
                <a16:creationId xmlns:a16="http://schemas.microsoft.com/office/drawing/2014/main" id="{08C93370-B1D1-FA42-BC52-77912BBE442D}"/>
              </a:ext>
            </a:extLst>
          </p:cNvPr>
          <p:cNvGraphicFramePr>
            <a:graphicFrameLocks noChangeAspect="1"/>
          </p:cNvGraphicFramePr>
          <p:nvPr>
            <p:extLst>
              <p:ext uri="{D42A27DB-BD31-4B8C-83A1-F6EECF244321}">
                <p14:modId xmlns:p14="http://schemas.microsoft.com/office/powerpoint/2010/main" val="2306145841"/>
              </p:ext>
            </p:extLst>
          </p:nvPr>
        </p:nvGraphicFramePr>
        <p:xfrm>
          <a:off x="3470276" y="2751932"/>
          <a:ext cx="1897062" cy="731837"/>
        </p:xfrm>
        <a:graphic>
          <a:graphicData uri="http://schemas.openxmlformats.org/presentationml/2006/ole">
            <mc:AlternateContent xmlns:mc="http://schemas.openxmlformats.org/markup-compatibility/2006">
              <mc:Choice xmlns:v="urn:schemas-microsoft-com:vml" Requires="v">
                <p:oleObj spid="_x0000_s19475" name="Equation" r:id="rId3" imgW="27203400" imgH="10528300" progId="Equation.3">
                  <p:embed/>
                </p:oleObj>
              </mc:Choice>
              <mc:Fallback>
                <p:oleObj name="Equation" r:id="rId3" imgW="27203400" imgH="10528300" progId="Equation.3">
                  <p:embed/>
                  <p:pic>
                    <p:nvPicPr>
                      <p:cNvPr id="35845" name="Object 4">
                        <a:extLst>
                          <a:ext uri="{FF2B5EF4-FFF2-40B4-BE49-F238E27FC236}">
                            <a16:creationId xmlns:a16="http://schemas.microsoft.com/office/drawing/2014/main" id="{28121895-A6C9-4340-8314-DAA5F3BCF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276" y="2751932"/>
                        <a:ext cx="1897062" cy="7318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AutoShape 8">
            <a:extLst>
              <a:ext uri="{FF2B5EF4-FFF2-40B4-BE49-F238E27FC236}">
                <a16:creationId xmlns:a16="http://schemas.microsoft.com/office/drawing/2014/main" id="{0600849E-F83B-6B45-9D7A-AF834E5405E9}"/>
              </a:ext>
            </a:extLst>
          </p:cNvPr>
          <p:cNvSpPr>
            <a:spLocks noChangeArrowheads="1"/>
          </p:cNvSpPr>
          <p:nvPr/>
        </p:nvSpPr>
        <p:spPr bwMode="auto">
          <a:xfrm>
            <a:off x="1328738" y="2493169"/>
            <a:ext cx="1981200" cy="304800"/>
          </a:xfrm>
          <a:prstGeom prst="wedgeRoundRectCallout">
            <a:avLst>
              <a:gd name="adj1" fmla="val 88463"/>
              <a:gd name="adj2" fmla="val 70833"/>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n</a:t>
            </a:r>
            <a:r>
              <a:rPr lang="en-US" altLang="en-US" sz="1400"/>
              <a:t> is the # of classes</a:t>
            </a:r>
          </a:p>
        </p:txBody>
      </p:sp>
      <p:sp>
        <p:nvSpPr>
          <p:cNvPr id="8" name="AutoShape 9">
            <a:extLst>
              <a:ext uri="{FF2B5EF4-FFF2-40B4-BE49-F238E27FC236}">
                <a16:creationId xmlns:a16="http://schemas.microsoft.com/office/drawing/2014/main" id="{7454C230-2401-0341-8A0F-A1DFE5CD5993}"/>
              </a:ext>
            </a:extLst>
          </p:cNvPr>
          <p:cNvSpPr>
            <a:spLocks noChangeArrowheads="1"/>
          </p:cNvSpPr>
          <p:nvPr/>
        </p:nvSpPr>
        <p:spPr bwMode="auto">
          <a:xfrm>
            <a:off x="6053138" y="3178969"/>
            <a:ext cx="1752600" cy="533400"/>
          </a:xfrm>
          <a:prstGeom prst="wedgeRoundRectCallout">
            <a:avLst>
              <a:gd name="adj1" fmla="val -128532"/>
              <a:gd name="adj2" fmla="val -70537"/>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O</a:t>
            </a:r>
            <a:r>
              <a:rPr lang="en-US" altLang="en-US" sz="1400" i="1" baseline="-25000"/>
              <a:t>i</a:t>
            </a:r>
            <a:r>
              <a:rPr lang="en-US" altLang="en-US" sz="1400" i="1"/>
              <a:t> is the observed # in the i</a:t>
            </a:r>
            <a:r>
              <a:rPr lang="en-US" altLang="en-US" sz="1400" i="1" baseline="20000"/>
              <a:t>th</a:t>
            </a:r>
            <a:r>
              <a:rPr lang="en-US" altLang="en-US" sz="1400" i="1"/>
              <a:t> class</a:t>
            </a:r>
            <a:endParaRPr lang="en-US" altLang="en-US" sz="1400"/>
          </a:p>
        </p:txBody>
      </p:sp>
      <p:sp>
        <p:nvSpPr>
          <p:cNvPr id="9" name="AutoShape 10">
            <a:extLst>
              <a:ext uri="{FF2B5EF4-FFF2-40B4-BE49-F238E27FC236}">
                <a16:creationId xmlns:a16="http://schemas.microsoft.com/office/drawing/2014/main" id="{FC3E5E35-AE3B-954D-9D0D-2BAEA59B1DE7}"/>
              </a:ext>
            </a:extLst>
          </p:cNvPr>
          <p:cNvSpPr>
            <a:spLocks noChangeArrowheads="1"/>
          </p:cNvSpPr>
          <p:nvPr/>
        </p:nvSpPr>
        <p:spPr bwMode="auto">
          <a:xfrm>
            <a:off x="6053138" y="2493169"/>
            <a:ext cx="1752600" cy="533400"/>
          </a:xfrm>
          <a:prstGeom prst="wedgeRoundRectCallout">
            <a:avLst>
              <a:gd name="adj1" fmla="val -102991"/>
              <a:gd name="adj2" fmla="val 41069"/>
              <a:gd name="adj3" fmla="val 16667"/>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lgn="ctr" eaLnBrk="1" hangingPunct="1">
              <a:buClrTx/>
              <a:buSzPct val="100000"/>
              <a:buFont typeface="Wingdings" pitchFamily="2" charset="2"/>
              <a:buNone/>
            </a:pPr>
            <a:r>
              <a:rPr lang="en-US" altLang="en-US" sz="1400" i="1"/>
              <a:t>E</a:t>
            </a:r>
            <a:r>
              <a:rPr lang="en-US" altLang="en-US" sz="1400" i="1" baseline="-25000"/>
              <a:t>i</a:t>
            </a:r>
            <a:r>
              <a:rPr lang="en-US" altLang="en-US" sz="1400" i="1"/>
              <a:t> is the expected # in the i</a:t>
            </a:r>
            <a:r>
              <a:rPr lang="en-US" altLang="en-US" sz="1400" i="1" baseline="20000"/>
              <a:t>th</a:t>
            </a:r>
            <a:r>
              <a:rPr lang="en-US" altLang="en-US" sz="1400" i="1"/>
              <a:t> class</a:t>
            </a:r>
            <a:endParaRPr lang="en-US" altLang="en-US" sz="1400"/>
          </a:p>
        </p:txBody>
      </p:sp>
      <p:graphicFrame>
        <p:nvGraphicFramePr>
          <p:cNvPr id="10" name="Object 5">
            <a:extLst>
              <a:ext uri="{FF2B5EF4-FFF2-40B4-BE49-F238E27FC236}">
                <a16:creationId xmlns:a16="http://schemas.microsoft.com/office/drawing/2014/main" id="{1FE338B8-094D-BB43-B19B-39CC818B1949}"/>
              </a:ext>
            </a:extLst>
          </p:cNvPr>
          <p:cNvGraphicFramePr>
            <a:graphicFrameLocks noChangeAspect="1"/>
          </p:cNvGraphicFramePr>
          <p:nvPr>
            <p:extLst>
              <p:ext uri="{D42A27DB-BD31-4B8C-83A1-F6EECF244321}">
                <p14:modId xmlns:p14="http://schemas.microsoft.com/office/powerpoint/2010/main" val="3214057503"/>
              </p:ext>
            </p:extLst>
          </p:nvPr>
        </p:nvGraphicFramePr>
        <p:xfrm>
          <a:off x="2924175" y="4987926"/>
          <a:ext cx="4033838" cy="550862"/>
        </p:xfrm>
        <a:graphic>
          <a:graphicData uri="http://schemas.openxmlformats.org/presentationml/2006/ole">
            <mc:AlternateContent xmlns:mc="http://schemas.openxmlformats.org/markup-compatibility/2006">
              <mc:Choice xmlns:v="urn:schemas-microsoft-com:vml" Requires="v">
                <p:oleObj spid="_x0000_s19476" name="Equation" r:id="rId5" imgW="66408300" imgH="9067800" progId="Equation.3">
                  <p:embed/>
                </p:oleObj>
              </mc:Choice>
              <mc:Fallback>
                <p:oleObj name="Equation" r:id="rId5" imgW="66408300" imgH="9067800" progId="Equation.3">
                  <p:embed/>
                  <p:pic>
                    <p:nvPicPr>
                      <p:cNvPr id="35846" name="Object 5">
                        <a:extLst>
                          <a:ext uri="{FF2B5EF4-FFF2-40B4-BE49-F238E27FC236}">
                            <a16:creationId xmlns:a16="http://schemas.microsoft.com/office/drawing/2014/main" id="{45B6407E-AD4D-C041-B53E-BEF29DE82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175" y="4987926"/>
                        <a:ext cx="4033838"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56388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CA7B-B0D7-7649-9876-927B9D3DD880}"/>
              </a:ext>
            </a:extLst>
          </p:cNvPr>
          <p:cNvSpPr>
            <a:spLocks noGrp="1"/>
          </p:cNvSpPr>
          <p:nvPr>
            <p:ph type="title"/>
          </p:nvPr>
        </p:nvSpPr>
        <p:spPr/>
        <p:txBody>
          <a:bodyPr/>
          <a:lstStyle/>
          <a:p>
            <a:r>
              <a:rPr lang="en-US" dirty="0"/>
              <a:t>Using R to run KS-test? </a:t>
            </a:r>
          </a:p>
        </p:txBody>
      </p:sp>
      <p:sp>
        <p:nvSpPr>
          <p:cNvPr id="3" name="Slide Number Placeholder 2">
            <a:extLst>
              <a:ext uri="{FF2B5EF4-FFF2-40B4-BE49-F238E27FC236}">
                <a16:creationId xmlns:a16="http://schemas.microsoft.com/office/drawing/2014/main" id="{8DE61BB3-6D7F-4A43-BB23-B7A0F8E9BD83}"/>
              </a:ext>
            </a:extLst>
          </p:cNvPr>
          <p:cNvSpPr>
            <a:spLocks noGrp="1"/>
          </p:cNvSpPr>
          <p:nvPr>
            <p:ph type="sldNum" sz="quarter" idx="12"/>
          </p:nvPr>
        </p:nvSpPr>
        <p:spPr/>
        <p:txBody>
          <a:bodyPr>
            <a:normAutofit fontScale="85000" lnSpcReduction="20000"/>
          </a:bodyPr>
          <a:lstStyle/>
          <a:p>
            <a:fld id="{E217B35F-9370-D64D-A430-FC0770D03BBD}" type="slidenum">
              <a:rPr lang="en-US" smtClean="0"/>
              <a:t>33</a:t>
            </a:fld>
            <a:endParaRPr lang="en-US"/>
          </a:p>
        </p:txBody>
      </p:sp>
      <p:sp>
        <p:nvSpPr>
          <p:cNvPr id="4" name="Content Placeholder 3">
            <a:extLst>
              <a:ext uri="{FF2B5EF4-FFF2-40B4-BE49-F238E27FC236}">
                <a16:creationId xmlns:a16="http://schemas.microsoft.com/office/drawing/2014/main" id="{381D9229-56AC-6646-9B5E-963843EAB145}"/>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3546088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AB7CB-E120-B04F-8360-59F12287E036}"/>
              </a:ext>
            </a:extLst>
          </p:cNvPr>
          <p:cNvSpPr>
            <a:spLocks noGrp="1"/>
          </p:cNvSpPr>
          <p:nvPr>
            <p:ph type="title"/>
          </p:nvPr>
        </p:nvSpPr>
        <p:spPr/>
        <p:txBody>
          <a:bodyPr>
            <a:normAutofit/>
          </a:bodyPr>
          <a:lstStyle/>
          <a:p>
            <a:r>
              <a:rPr lang="en-US" altLang="en-US" dirty="0"/>
              <a:t>Random-Variate Generation</a:t>
            </a:r>
            <a:endParaRPr lang="en-US" dirty="0"/>
          </a:p>
        </p:txBody>
      </p:sp>
      <p:sp>
        <p:nvSpPr>
          <p:cNvPr id="3" name="Slide Number Placeholder 2">
            <a:extLst>
              <a:ext uri="{FF2B5EF4-FFF2-40B4-BE49-F238E27FC236}">
                <a16:creationId xmlns:a16="http://schemas.microsoft.com/office/drawing/2014/main" id="{96D0F24C-BBF3-934E-B5F1-F8D7BE310693}"/>
              </a:ext>
            </a:extLst>
          </p:cNvPr>
          <p:cNvSpPr>
            <a:spLocks noGrp="1"/>
          </p:cNvSpPr>
          <p:nvPr>
            <p:ph type="sldNum" sz="quarter" idx="12"/>
          </p:nvPr>
        </p:nvSpPr>
        <p:spPr/>
        <p:txBody>
          <a:bodyPr>
            <a:normAutofit fontScale="85000" lnSpcReduction="20000"/>
          </a:bodyPr>
          <a:lstStyle/>
          <a:p>
            <a:fld id="{E217B35F-9370-D64D-A430-FC0770D03BBD}" type="slidenum">
              <a:rPr lang="en-US" smtClean="0"/>
              <a:t>34</a:t>
            </a:fld>
            <a:endParaRPr lang="en-US"/>
          </a:p>
        </p:txBody>
      </p:sp>
      <p:sp>
        <p:nvSpPr>
          <p:cNvPr id="4" name="Content Placeholder 3">
            <a:extLst>
              <a:ext uri="{FF2B5EF4-FFF2-40B4-BE49-F238E27FC236}">
                <a16:creationId xmlns:a16="http://schemas.microsoft.com/office/drawing/2014/main" id="{B6FC9E9C-FFA3-6747-91E8-003F23BA77AA}"/>
              </a:ext>
            </a:extLst>
          </p:cNvPr>
          <p:cNvSpPr>
            <a:spLocks noGrp="1"/>
          </p:cNvSpPr>
          <p:nvPr>
            <p:ph sz="quarter" idx="1"/>
          </p:nvPr>
        </p:nvSpPr>
        <p:spPr/>
        <p:txBody>
          <a:bodyPr>
            <a:normAutofit/>
          </a:bodyPr>
          <a:lstStyle/>
          <a:p>
            <a:r>
              <a:rPr lang="en-US" dirty="0"/>
              <a:t>Purpose</a:t>
            </a:r>
          </a:p>
          <a:p>
            <a:pPr lvl="1"/>
            <a:r>
              <a:rPr lang="en-US" altLang="en-US" dirty="0"/>
              <a:t>Develop understanding of generating samples from a specified distribution as input to a simulation model.</a:t>
            </a:r>
          </a:p>
          <a:p>
            <a:endParaRPr lang="en-US" altLang="en-US" dirty="0"/>
          </a:p>
          <a:p>
            <a:pPr lvl="1"/>
            <a:r>
              <a:rPr lang="en-US" altLang="en-US" dirty="0"/>
              <a:t>Illustrate some widely-used techniques for generating random variates.</a:t>
            </a:r>
          </a:p>
          <a:p>
            <a:pPr lvl="2"/>
            <a:r>
              <a:rPr lang="en-US" altLang="en-US" dirty="0">
                <a:solidFill>
                  <a:srgbClr val="00B0F0"/>
                </a:solidFill>
              </a:rPr>
              <a:t>Inverse-transform technique</a:t>
            </a:r>
          </a:p>
          <a:p>
            <a:pPr lvl="2"/>
            <a:r>
              <a:rPr lang="en-US" altLang="en-US" dirty="0"/>
              <a:t>Acceptance-rejection technique</a:t>
            </a:r>
          </a:p>
          <a:p>
            <a:pPr lvl="2"/>
            <a:r>
              <a:rPr lang="en-US" altLang="en-US" dirty="0"/>
              <a:t>Special properties</a:t>
            </a:r>
            <a:endParaRPr lang="en-US" dirty="0"/>
          </a:p>
        </p:txBody>
      </p:sp>
    </p:spTree>
    <p:extLst>
      <p:ext uri="{BB962C8B-B14F-4D97-AF65-F5344CB8AC3E}">
        <p14:creationId xmlns:p14="http://schemas.microsoft.com/office/powerpoint/2010/main" val="2298045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C87C-B5A5-2440-91C3-489973AE99DA}"/>
              </a:ext>
            </a:extLst>
          </p:cNvPr>
          <p:cNvSpPr>
            <a:spLocks noGrp="1"/>
          </p:cNvSpPr>
          <p:nvPr>
            <p:ph type="title"/>
          </p:nvPr>
        </p:nvSpPr>
        <p:spPr/>
        <p:txBody>
          <a:bodyPr/>
          <a:lstStyle/>
          <a:p>
            <a:r>
              <a:rPr lang="en-US" altLang="en-US" dirty="0"/>
              <a:t>Inverse-transform Technique</a:t>
            </a:r>
            <a:endParaRPr lang="en-US" dirty="0"/>
          </a:p>
        </p:txBody>
      </p:sp>
      <p:sp>
        <p:nvSpPr>
          <p:cNvPr id="3" name="Slide Number Placeholder 2">
            <a:extLst>
              <a:ext uri="{FF2B5EF4-FFF2-40B4-BE49-F238E27FC236}">
                <a16:creationId xmlns:a16="http://schemas.microsoft.com/office/drawing/2014/main" id="{7651AE48-B49A-D14F-97DA-A74D093E3530}"/>
              </a:ext>
            </a:extLst>
          </p:cNvPr>
          <p:cNvSpPr>
            <a:spLocks noGrp="1"/>
          </p:cNvSpPr>
          <p:nvPr>
            <p:ph type="sldNum" sz="quarter" idx="12"/>
          </p:nvPr>
        </p:nvSpPr>
        <p:spPr/>
        <p:txBody>
          <a:bodyPr>
            <a:normAutofit fontScale="85000" lnSpcReduction="20000"/>
          </a:bodyPr>
          <a:lstStyle/>
          <a:p>
            <a:fld id="{E217B35F-9370-D64D-A430-FC0770D03BBD}" type="slidenum">
              <a:rPr lang="en-US" smtClean="0"/>
              <a:t>35</a:t>
            </a:fld>
            <a:endParaRPr lang="en-US"/>
          </a:p>
        </p:txBody>
      </p:sp>
      <p:sp>
        <p:nvSpPr>
          <p:cNvPr id="4" name="Content Placeholder 3">
            <a:extLst>
              <a:ext uri="{FF2B5EF4-FFF2-40B4-BE49-F238E27FC236}">
                <a16:creationId xmlns:a16="http://schemas.microsoft.com/office/drawing/2014/main" id="{5BDC510E-0381-454D-BB27-75061EE44348}"/>
              </a:ext>
            </a:extLst>
          </p:cNvPr>
          <p:cNvSpPr>
            <a:spLocks noGrp="1"/>
          </p:cNvSpPr>
          <p:nvPr>
            <p:ph sz="quarter" idx="1"/>
          </p:nvPr>
        </p:nvSpPr>
        <p:spPr/>
        <p:txBody>
          <a:bodyPr/>
          <a:lstStyle/>
          <a:p>
            <a:r>
              <a:rPr lang="en-US" altLang="en-US" dirty="0"/>
              <a:t>The concept:</a:t>
            </a:r>
          </a:p>
          <a:p>
            <a:pPr lvl="1"/>
            <a:r>
              <a:rPr lang="en-US" altLang="en-US" dirty="0"/>
              <a:t>For </a:t>
            </a:r>
            <a:r>
              <a:rPr lang="en-US" altLang="en-US" dirty="0" err="1"/>
              <a:t>cdf</a:t>
            </a:r>
            <a:r>
              <a:rPr lang="en-US" altLang="en-US" dirty="0"/>
              <a:t> function: r = F(x)</a:t>
            </a:r>
          </a:p>
          <a:p>
            <a:pPr lvl="1"/>
            <a:r>
              <a:rPr lang="en-US" altLang="en-US" dirty="0"/>
              <a:t>Generate r from uniform (0,1) </a:t>
            </a:r>
          </a:p>
          <a:p>
            <a:pPr lvl="1"/>
            <a:r>
              <a:rPr lang="en-US" altLang="en-US" dirty="0"/>
              <a:t>Find x:</a:t>
            </a:r>
          </a:p>
          <a:p>
            <a:endParaRPr lang="en-US" dirty="0"/>
          </a:p>
        </p:txBody>
      </p:sp>
      <p:grpSp>
        <p:nvGrpSpPr>
          <p:cNvPr id="5" name="Group 18">
            <a:extLst>
              <a:ext uri="{FF2B5EF4-FFF2-40B4-BE49-F238E27FC236}">
                <a16:creationId xmlns:a16="http://schemas.microsoft.com/office/drawing/2014/main" id="{F8456243-C008-234F-8089-3317D4C69F1F}"/>
              </a:ext>
            </a:extLst>
          </p:cNvPr>
          <p:cNvGrpSpPr>
            <a:grpSpLocks/>
          </p:cNvGrpSpPr>
          <p:nvPr/>
        </p:nvGrpSpPr>
        <p:grpSpPr bwMode="auto">
          <a:xfrm>
            <a:off x="5388428" y="3712028"/>
            <a:ext cx="3048000" cy="2089150"/>
            <a:chOff x="3600" y="1132"/>
            <a:chExt cx="1920" cy="1316"/>
          </a:xfrm>
        </p:grpSpPr>
        <p:sp>
          <p:nvSpPr>
            <p:cNvPr id="6" name="Line 6">
              <a:extLst>
                <a:ext uri="{FF2B5EF4-FFF2-40B4-BE49-F238E27FC236}">
                  <a16:creationId xmlns:a16="http://schemas.microsoft.com/office/drawing/2014/main" id="{DC0928A2-A3CC-0541-A11F-72641E8ECDE9}"/>
                </a:ext>
              </a:extLst>
            </p:cNvPr>
            <p:cNvSpPr>
              <a:spLocks noChangeShapeType="1"/>
            </p:cNvSpPr>
            <p:nvPr/>
          </p:nvSpPr>
          <p:spPr bwMode="auto">
            <a:xfrm flipH="1">
              <a:off x="3840" y="1152"/>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 name="Line 7">
              <a:extLst>
                <a:ext uri="{FF2B5EF4-FFF2-40B4-BE49-F238E27FC236}">
                  <a16:creationId xmlns:a16="http://schemas.microsoft.com/office/drawing/2014/main" id="{21235020-C2BF-A14A-A91A-B8795A551D6F}"/>
                </a:ext>
              </a:extLst>
            </p:cNvPr>
            <p:cNvSpPr>
              <a:spLocks noChangeShapeType="1"/>
            </p:cNvSpPr>
            <p:nvPr/>
          </p:nvSpPr>
          <p:spPr bwMode="auto">
            <a:xfrm>
              <a:off x="3840" y="2256"/>
              <a:ext cx="13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8" name="Line 11">
              <a:extLst>
                <a:ext uri="{FF2B5EF4-FFF2-40B4-BE49-F238E27FC236}">
                  <a16:creationId xmlns:a16="http://schemas.microsoft.com/office/drawing/2014/main" id="{CF09207A-851B-6247-9C50-7F3C6041C5A0}"/>
                </a:ext>
              </a:extLst>
            </p:cNvPr>
            <p:cNvSpPr>
              <a:spLocks noChangeShapeType="1"/>
            </p:cNvSpPr>
            <p:nvPr/>
          </p:nvSpPr>
          <p:spPr bwMode="auto">
            <a:xfrm>
              <a:off x="3840" y="1440"/>
              <a:ext cx="57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9" name="Line 12">
              <a:extLst>
                <a:ext uri="{FF2B5EF4-FFF2-40B4-BE49-F238E27FC236}">
                  <a16:creationId xmlns:a16="http://schemas.microsoft.com/office/drawing/2014/main" id="{B013022D-D3B6-4949-9365-53DCF93D8B67}"/>
                </a:ext>
              </a:extLst>
            </p:cNvPr>
            <p:cNvSpPr>
              <a:spLocks noChangeShapeType="1"/>
            </p:cNvSpPr>
            <p:nvPr/>
          </p:nvSpPr>
          <p:spPr bwMode="auto">
            <a:xfrm>
              <a:off x="4416" y="1440"/>
              <a:ext cx="0" cy="8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0" name="Text Box 13">
              <a:extLst>
                <a:ext uri="{FF2B5EF4-FFF2-40B4-BE49-F238E27FC236}">
                  <a16:creationId xmlns:a16="http://schemas.microsoft.com/office/drawing/2014/main" id="{073EB05F-CC4C-514E-B563-DD8FED154D78}"/>
                </a:ext>
              </a:extLst>
            </p:cNvPr>
            <p:cNvSpPr txBox="1">
              <a:spLocks noChangeArrowheads="1"/>
            </p:cNvSpPr>
            <p:nvPr/>
          </p:nvSpPr>
          <p:spPr bwMode="auto">
            <a:xfrm>
              <a:off x="3600" y="134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r</a:t>
              </a:r>
              <a:r>
                <a:rPr lang="en-US" altLang="en-US" sz="1800" baseline="-25000"/>
                <a:t>1</a:t>
              </a:r>
            </a:p>
          </p:txBody>
        </p:sp>
        <p:sp>
          <p:nvSpPr>
            <p:cNvPr id="11" name="Text Box 14">
              <a:extLst>
                <a:ext uri="{FF2B5EF4-FFF2-40B4-BE49-F238E27FC236}">
                  <a16:creationId xmlns:a16="http://schemas.microsoft.com/office/drawing/2014/main" id="{A5BBD2DF-7A6E-C144-A183-9829A858EDA5}"/>
                </a:ext>
              </a:extLst>
            </p:cNvPr>
            <p:cNvSpPr txBox="1">
              <a:spLocks noChangeArrowheads="1"/>
            </p:cNvSpPr>
            <p:nvPr/>
          </p:nvSpPr>
          <p:spPr bwMode="auto">
            <a:xfrm>
              <a:off x="4320" y="2256"/>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x</a:t>
              </a:r>
              <a:r>
                <a:rPr lang="en-US" altLang="en-US" sz="1400" baseline="-25000"/>
                <a:t>1</a:t>
              </a:r>
            </a:p>
          </p:txBody>
        </p:sp>
        <p:sp>
          <p:nvSpPr>
            <p:cNvPr id="12" name="Text Box 15">
              <a:extLst>
                <a:ext uri="{FF2B5EF4-FFF2-40B4-BE49-F238E27FC236}">
                  <a16:creationId xmlns:a16="http://schemas.microsoft.com/office/drawing/2014/main" id="{D369E9FE-BAF8-B54A-B8CB-D7A67F9CBD0B}"/>
                </a:ext>
              </a:extLst>
            </p:cNvPr>
            <p:cNvSpPr txBox="1">
              <a:spLocks noChangeArrowheads="1"/>
            </p:cNvSpPr>
            <p:nvPr/>
          </p:nvSpPr>
          <p:spPr bwMode="auto">
            <a:xfrm>
              <a:off x="4896" y="1132"/>
              <a:ext cx="6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r = F(x)</a:t>
              </a:r>
            </a:p>
          </p:txBody>
        </p:sp>
        <p:sp>
          <p:nvSpPr>
            <p:cNvPr id="13" name="Freeform 17">
              <a:extLst>
                <a:ext uri="{FF2B5EF4-FFF2-40B4-BE49-F238E27FC236}">
                  <a16:creationId xmlns:a16="http://schemas.microsoft.com/office/drawing/2014/main" id="{FC162FC2-6A83-B542-8026-023D41846FD6}"/>
                </a:ext>
              </a:extLst>
            </p:cNvPr>
            <p:cNvSpPr>
              <a:spLocks/>
            </p:cNvSpPr>
            <p:nvPr/>
          </p:nvSpPr>
          <p:spPr bwMode="auto">
            <a:xfrm>
              <a:off x="3840" y="1136"/>
              <a:ext cx="1344" cy="1120"/>
            </a:xfrm>
            <a:custGeom>
              <a:avLst/>
              <a:gdLst>
                <a:gd name="T0" fmla="*/ 0 w 1344"/>
                <a:gd name="T1" fmla="*/ 1120 h 1120"/>
                <a:gd name="T2" fmla="*/ 384 w 1344"/>
                <a:gd name="T3" fmla="*/ 880 h 1120"/>
                <a:gd name="T4" fmla="*/ 528 w 1344"/>
                <a:gd name="T5" fmla="*/ 400 h 1120"/>
                <a:gd name="T6" fmla="*/ 720 w 1344"/>
                <a:gd name="T7" fmla="*/ 112 h 1120"/>
                <a:gd name="T8" fmla="*/ 1248 w 1344"/>
                <a:gd name="T9" fmla="*/ 16 h 1120"/>
                <a:gd name="T10" fmla="*/ 1296 w 1344"/>
                <a:gd name="T11" fmla="*/ 16 h 1120"/>
              </a:gdLst>
              <a:ahLst/>
              <a:cxnLst>
                <a:cxn ang="0">
                  <a:pos x="T0" y="T1"/>
                </a:cxn>
                <a:cxn ang="0">
                  <a:pos x="T2" y="T3"/>
                </a:cxn>
                <a:cxn ang="0">
                  <a:pos x="T4" y="T5"/>
                </a:cxn>
                <a:cxn ang="0">
                  <a:pos x="T6" y="T7"/>
                </a:cxn>
                <a:cxn ang="0">
                  <a:pos x="T8" y="T9"/>
                </a:cxn>
                <a:cxn ang="0">
                  <a:pos x="T10" y="T11"/>
                </a:cxn>
              </a:cxnLst>
              <a:rect l="0" t="0" r="r" b="b"/>
              <a:pathLst>
                <a:path w="1344" h="1120">
                  <a:moveTo>
                    <a:pt x="0" y="1120"/>
                  </a:moveTo>
                  <a:cubicBezTo>
                    <a:pt x="148" y="1060"/>
                    <a:pt x="296" y="1000"/>
                    <a:pt x="384" y="880"/>
                  </a:cubicBezTo>
                  <a:cubicBezTo>
                    <a:pt x="472" y="760"/>
                    <a:pt x="472" y="528"/>
                    <a:pt x="528" y="400"/>
                  </a:cubicBezTo>
                  <a:cubicBezTo>
                    <a:pt x="584" y="272"/>
                    <a:pt x="600" y="176"/>
                    <a:pt x="720" y="112"/>
                  </a:cubicBezTo>
                  <a:cubicBezTo>
                    <a:pt x="840" y="48"/>
                    <a:pt x="1152" y="32"/>
                    <a:pt x="1248" y="16"/>
                  </a:cubicBezTo>
                  <a:cubicBezTo>
                    <a:pt x="1344" y="0"/>
                    <a:pt x="1320" y="8"/>
                    <a:pt x="1296" y="16"/>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sp>
        <p:nvSpPr>
          <p:cNvPr id="14" name="Rectangle 4">
            <a:extLst>
              <a:ext uri="{FF2B5EF4-FFF2-40B4-BE49-F238E27FC236}">
                <a16:creationId xmlns:a16="http://schemas.microsoft.com/office/drawing/2014/main" id="{EADC0DFB-94CE-D847-8ABE-32B44B900A5B}"/>
              </a:ext>
            </a:extLst>
          </p:cNvPr>
          <p:cNvSpPr>
            <a:spLocks noChangeArrowheads="1"/>
          </p:cNvSpPr>
          <p:nvPr/>
        </p:nvSpPr>
        <p:spPr bwMode="auto">
          <a:xfrm>
            <a:off x="2416629" y="4200978"/>
            <a:ext cx="2057400" cy="6096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dirty="0"/>
              <a:t> x = F</a:t>
            </a:r>
            <a:r>
              <a:rPr lang="en-US" altLang="en-US" sz="2800" baseline="30000" dirty="0"/>
              <a:t>-1</a:t>
            </a:r>
            <a:r>
              <a:rPr lang="en-US" altLang="en-US" sz="2800" dirty="0"/>
              <a:t>(r)</a:t>
            </a:r>
          </a:p>
        </p:txBody>
      </p:sp>
    </p:spTree>
    <p:extLst>
      <p:ext uri="{BB962C8B-B14F-4D97-AF65-F5344CB8AC3E}">
        <p14:creationId xmlns:p14="http://schemas.microsoft.com/office/powerpoint/2010/main" val="3612896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BF1E1D-BED0-D74E-9D07-F3C5254E9CD5}"/>
              </a:ext>
            </a:extLst>
          </p:cNvPr>
          <p:cNvSpPr>
            <a:spLocks noGrp="1"/>
          </p:cNvSpPr>
          <p:nvPr>
            <p:ph type="sldNum" sz="quarter" idx="12"/>
          </p:nvPr>
        </p:nvSpPr>
        <p:spPr/>
        <p:txBody>
          <a:bodyPr>
            <a:normAutofit fontScale="85000" lnSpcReduction="20000"/>
          </a:bodyPr>
          <a:lstStyle/>
          <a:p>
            <a:fld id="{E217B35F-9370-D64D-A430-FC0770D03BBD}" type="slidenum">
              <a:rPr lang="en-US" smtClean="0"/>
              <a:t>36</a:t>
            </a:fld>
            <a:endParaRPr lang="en-US"/>
          </a:p>
        </p:txBody>
      </p:sp>
      <p:pic>
        <p:nvPicPr>
          <p:cNvPr id="6" name="Picture 25" descr="08-2">
            <a:extLst>
              <a:ext uri="{FF2B5EF4-FFF2-40B4-BE49-F238E27FC236}">
                <a16:creationId xmlns:a16="http://schemas.microsoft.com/office/drawing/2014/main" id="{B687C4E3-75DF-9E4F-9020-EBD6CE71E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181600" y="2190750"/>
            <a:ext cx="3505200" cy="29908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a:extLst>
              <a:ext uri="{FF2B5EF4-FFF2-40B4-BE49-F238E27FC236}">
                <a16:creationId xmlns:a16="http://schemas.microsoft.com/office/drawing/2014/main" id="{A0513008-A32E-4A46-9BD6-7E2A65AA93B6}"/>
              </a:ext>
            </a:extLst>
          </p:cNvPr>
          <p:cNvSpPr>
            <a:spLocks noGrp="1" noChangeArrowheads="1"/>
          </p:cNvSpPr>
          <p:nvPr>
            <p:ph type="title"/>
          </p:nvPr>
        </p:nvSpPr>
        <p:spPr>
          <a:xfrm>
            <a:off x="457200" y="457200"/>
            <a:ext cx="8229600" cy="762000"/>
          </a:xfrm>
        </p:spPr>
        <p:txBody>
          <a:bodyPr>
            <a:normAutofit/>
          </a:bodyPr>
          <a:lstStyle/>
          <a:p>
            <a:r>
              <a:rPr lang="en-US" altLang="en-US" dirty="0"/>
              <a:t>Exponential Distribution 		</a:t>
            </a:r>
            <a:endParaRPr lang="en-US" altLang="en-US" sz="2200" dirty="0">
              <a:solidFill>
                <a:schemeClr val="bg2"/>
              </a:solidFill>
            </a:endParaRPr>
          </a:p>
        </p:txBody>
      </p:sp>
      <p:sp>
        <p:nvSpPr>
          <p:cNvPr id="8" name="Rectangle 3">
            <a:extLst>
              <a:ext uri="{FF2B5EF4-FFF2-40B4-BE49-F238E27FC236}">
                <a16:creationId xmlns:a16="http://schemas.microsoft.com/office/drawing/2014/main" id="{7A92C443-7A8D-3A49-9CC4-55AAEDC096A1}"/>
              </a:ext>
            </a:extLst>
          </p:cNvPr>
          <p:cNvSpPr txBox="1">
            <a:spLocks noChangeArrowheads="1"/>
          </p:cNvSpPr>
          <p:nvPr/>
        </p:nvSpPr>
        <p:spPr>
          <a:xfrm>
            <a:off x="457200" y="1447800"/>
            <a:ext cx="4038600" cy="4419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ltLang="en-US" sz="2400"/>
              <a:t>Exponential Distribution:</a:t>
            </a:r>
          </a:p>
          <a:p>
            <a:pPr lvl="1" defTabSz="914400"/>
            <a:r>
              <a:rPr lang="en-US" altLang="en-US" sz="2000"/>
              <a:t>Exponential cdf:</a:t>
            </a:r>
          </a:p>
          <a:p>
            <a:pPr lvl="1" defTabSz="914400"/>
            <a:endParaRPr lang="en-US" altLang="en-US" sz="2000"/>
          </a:p>
          <a:p>
            <a:pPr lvl="1" defTabSz="914400"/>
            <a:endParaRPr lang="en-US" altLang="en-US" sz="2000"/>
          </a:p>
          <a:p>
            <a:pPr lvl="1" defTabSz="914400"/>
            <a:endParaRPr lang="en-US" altLang="en-US" sz="2000"/>
          </a:p>
          <a:p>
            <a:pPr lvl="1" defTabSz="914400"/>
            <a:r>
              <a:rPr lang="en-US" altLang="en-US" sz="2000"/>
              <a:t>To generate </a:t>
            </a:r>
            <a:r>
              <a:rPr lang="en-US" altLang="en-US" sz="2000" i="1"/>
              <a:t>X</a:t>
            </a:r>
            <a:r>
              <a:rPr lang="en-US" altLang="en-US" sz="2000" i="1" baseline="-25000"/>
              <a:t>1</a:t>
            </a:r>
            <a:r>
              <a:rPr lang="en-US" altLang="en-US" sz="2000" i="1"/>
              <a:t>, X</a:t>
            </a:r>
            <a:r>
              <a:rPr lang="en-US" altLang="en-US" sz="2000" i="1" baseline="-25000"/>
              <a:t>2</a:t>
            </a:r>
            <a:r>
              <a:rPr lang="en-US" altLang="en-US" sz="2000" i="1"/>
              <a:t>, X</a:t>
            </a:r>
            <a:r>
              <a:rPr lang="en-US" altLang="en-US" sz="2000" i="1" baseline="-25000"/>
              <a:t>3</a:t>
            </a:r>
            <a:r>
              <a:rPr lang="en-US" altLang="en-US" sz="2000" i="1"/>
              <a:t> …</a:t>
            </a:r>
          </a:p>
          <a:p>
            <a:pPr lvl="1" defTabSz="914400"/>
            <a:endParaRPr lang="en-US" altLang="en-US" sz="2000" i="1"/>
          </a:p>
          <a:p>
            <a:pPr lvl="1" defTabSz="914400"/>
            <a:endParaRPr lang="en-US" altLang="en-US" sz="2000"/>
          </a:p>
          <a:p>
            <a:pPr lvl="1" defTabSz="914400"/>
            <a:endParaRPr lang="en-US" altLang="en-US" sz="2000"/>
          </a:p>
          <a:p>
            <a:pPr lvl="1" defTabSz="914400">
              <a:buFont typeface="Wingdings" pitchFamily="2" charset="2"/>
              <a:buNone/>
            </a:pPr>
            <a:endParaRPr lang="en-US" altLang="en-US" sz="1200" dirty="0"/>
          </a:p>
        </p:txBody>
      </p:sp>
      <p:sp>
        <p:nvSpPr>
          <p:cNvPr id="9" name="Rectangle 4">
            <a:extLst>
              <a:ext uri="{FF2B5EF4-FFF2-40B4-BE49-F238E27FC236}">
                <a16:creationId xmlns:a16="http://schemas.microsoft.com/office/drawing/2014/main" id="{1DE83B98-1082-5B41-98F4-BE6D28F4DAEC}"/>
              </a:ext>
            </a:extLst>
          </p:cNvPr>
          <p:cNvSpPr>
            <a:spLocks noChangeArrowheads="1"/>
          </p:cNvSpPr>
          <p:nvPr/>
        </p:nvSpPr>
        <p:spPr bwMode="auto">
          <a:xfrm>
            <a:off x="1219200" y="2362200"/>
            <a:ext cx="396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i="1"/>
              <a:t>r = 	F(x) </a:t>
            </a:r>
          </a:p>
          <a:p>
            <a:r>
              <a:rPr lang="en-US" altLang="en-US" sz="2400" i="1"/>
              <a:t>  = 	1 – e</a:t>
            </a:r>
            <a:r>
              <a:rPr lang="en-US" altLang="en-US" sz="2400" i="1" baseline="30000"/>
              <a:t>-</a:t>
            </a:r>
            <a:r>
              <a:rPr lang="en-US" altLang="en-US" sz="2400" i="1" baseline="30000">
                <a:latin typeface="Symbol" pitchFamily="2" charset="2"/>
              </a:rPr>
              <a:t>l</a:t>
            </a:r>
            <a:r>
              <a:rPr lang="en-US" altLang="en-US" sz="2400" i="1" baseline="30000"/>
              <a:t>x</a:t>
            </a:r>
            <a:r>
              <a:rPr lang="en-US" altLang="en-US" sz="2400"/>
              <a:t> 	</a:t>
            </a:r>
            <a:r>
              <a:rPr lang="en-US" altLang="en-US" sz="2200"/>
              <a:t>for </a:t>
            </a:r>
            <a:r>
              <a:rPr lang="en-US" altLang="en-US" sz="2200" i="1"/>
              <a:t>x </a:t>
            </a:r>
            <a:r>
              <a:rPr lang="en-US" altLang="en-US" sz="2200" i="1">
                <a:latin typeface="Symbol" pitchFamily="2" charset="2"/>
              </a:rPr>
              <a:t>³ </a:t>
            </a:r>
            <a:r>
              <a:rPr lang="en-US" altLang="en-US" sz="2200" i="1"/>
              <a:t>0</a:t>
            </a:r>
          </a:p>
        </p:txBody>
      </p:sp>
      <p:sp>
        <p:nvSpPr>
          <p:cNvPr id="10" name="Rectangle 17">
            <a:extLst>
              <a:ext uri="{FF2B5EF4-FFF2-40B4-BE49-F238E27FC236}">
                <a16:creationId xmlns:a16="http://schemas.microsoft.com/office/drawing/2014/main" id="{4AC7D883-B0D3-BF43-9018-4FB411A6ACEB}"/>
              </a:ext>
            </a:extLst>
          </p:cNvPr>
          <p:cNvSpPr>
            <a:spLocks noChangeArrowheads="1"/>
          </p:cNvSpPr>
          <p:nvPr/>
        </p:nvSpPr>
        <p:spPr bwMode="auto">
          <a:xfrm>
            <a:off x="1066800" y="4191000"/>
            <a:ext cx="4648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i="1"/>
              <a:t>X</a:t>
            </a:r>
            <a:r>
              <a:rPr lang="en-US" altLang="en-US" sz="2400" i="1" baseline="-25000"/>
              <a:t>i</a:t>
            </a:r>
            <a:r>
              <a:rPr lang="en-US" altLang="en-US" sz="2400" i="1"/>
              <a:t> = 	F</a:t>
            </a:r>
            <a:r>
              <a:rPr lang="en-US" altLang="en-US" sz="2400" i="1" baseline="30000"/>
              <a:t>-1</a:t>
            </a:r>
            <a:r>
              <a:rPr lang="en-US" altLang="en-US" sz="2400" i="1"/>
              <a:t>(R</a:t>
            </a:r>
            <a:r>
              <a:rPr lang="en-US" altLang="en-US" i="1" baseline="-25000"/>
              <a:t>i</a:t>
            </a:r>
            <a:r>
              <a:rPr lang="en-US" altLang="en-US" sz="2400" i="1"/>
              <a:t>) </a:t>
            </a:r>
          </a:p>
          <a:p>
            <a:r>
              <a:rPr lang="en-US" altLang="en-US" sz="2400" i="1"/>
              <a:t>    = 	-(1/</a:t>
            </a:r>
            <a:r>
              <a:rPr lang="en-US" altLang="en-US" sz="2400" i="1">
                <a:latin typeface="Symbol" pitchFamily="2" charset="2"/>
              </a:rPr>
              <a:t>l)</a:t>
            </a:r>
            <a:r>
              <a:rPr lang="en-US" altLang="en-US" sz="2400" i="1"/>
              <a:t> ln(1-R</a:t>
            </a:r>
            <a:r>
              <a:rPr lang="en-US" altLang="en-US" i="1" baseline="-25000"/>
              <a:t>i</a:t>
            </a:r>
            <a:r>
              <a:rPr lang="en-US" altLang="en-US" sz="2400" i="1"/>
              <a:t>) </a:t>
            </a:r>
            <a:r>
              <a:rPr lang="en-US" altLang="en-US" sz="2000" i="1"/>
              <a:t>    </a:t>
            </a:r>
            <a:endParaRPr lang="en-US" altLang="en-US" sz="2000"/>
          </a:p>
        </p:txBody>
      </p:sp>
      <p:sp>
        <p:nvSpPr>
          <p:cNvPr id="11" name="Text Box 19">
            <a:extLst>
              <a:ext uri="{FF2B5EF4-FFF2-40B4-BE49-F238E27FC236}">
                <a16:creationId xmlns:a16="http://schemas.microsoft.com/office/drawing/2014/main" id="{9AD30E7D-2818-2D46-A5EE-B75CDA990172}"/>
              </a:ext>
            </a:extLst>
          </p:cNvPr>
          <p:cNvSpPr txBox="1">
            <a:spLocks noChangeArrowheads="1"/>
          </p:cNvSpPr>
          <p:nvPr/>
        </p:nvSpPr>
        <p:spPr bwMode="auto">
          <a:xfrm>
            <a:off x="6096000" y="5286375"/>
            <a:ext cx="2667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Figure: Inverse-transform technique for e</a:t>
            </a:r>
            <a:r>
              <a:rPr lang="en-US" altLang="en-US" b="1" i="1"/>
              <a:t>xp(</a:t>
            </a:r>
            <a:r>
              <a:rPr lang="en-US" altLang="en-US" b="1" i="1">
                <a:latin typeface="Symbol" pitchFamily="2" charset="2"/>
              </a:rPr>
              <a:t>l</a:t>
            </a:r>
            <a:r>
              <a:rPr lang="en-US" altLang="en-US" b="1" i="1"/>
              <a:t> = 1)</a:t>
            </a:r>
          </a:p>
        </p:txBody>
      </p:sp>
    </p:spTree>
    <p:extLst>
      <p:ext uri="{BB962C8B-B14F-4D97-AF65-F5344CB8AC3E}">
        <p14:creationId xmlns:p14="http://schemas.microsoft.com/office/powerpoint/2010/main" val="2611558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D812-A1FB-BC4C-B236-8C28A98C799A}"/>
              </a:ext>
            </a:extLst>
          </p:cNvPr>
          <p:cNvSpPr>
            <a:spLocks noGrp="1"/>
          </p:cNvSpPr>
          <p:nvPr>
            <p:ph type="title"/>
          </p:nvPr>
        </p:nvSpPr>
        <p:spPr/>
        <p:txBody>
          <a:bodyPr>
            <a:normAutofit fontScale="90000"/>
          </a:bodyPr>
          <a:lstStyle/>
          <a:p>
            <a:r>
              <a:rPr lang="en-US" altLang="en-US" dirty="0"/>
              <a:t>Non-stationary Poisson Process (NSPP)</a:t>
            </a:r>
            <a:endParaRPr lang="en-US" dirty="0"/>
          </a:p>
        </p:txBody>
      </p:sp>
      <p:sp>
        <p:nvSpPr>
          <p:cNvPr id="3" name="Slide Number Placeholder 2">
            <a:extLst>
              <a:ext uri="{FF2B5EF4-FFF2-40B4-BE49-F238E27FC236}">
                <a16:creationId xmlns:a16="http://schemas.microsoft.com/office/drawing/2014/main" id="{08355C42-6D0A-CD43-BD70-3FB0CF6B1A39}"/>
              </a:ext>
            </a:extLst>
          </p:cNvPr>
          <p:cNvSpPr>
            <a:spLocks noGrp="1"/>
          </p:cNvSpPr>
          <p:nvPr>
            <p:ph type="sldNum" sz="quarter" idx="12"/>
          </p:nvPr>
        </p:nvSpPr>
        <p:spPr/>
        <p:txBody>
          <a:bodyPr>
            <a:normAutofit fontScale="85000" lnSpcReduction="20000"/>
          </a:bodyPr>
          <a:lstStyle/>
          <a:p>
            <a:fld id="{E217B35F-9370-D64D-A430-FC0770D03BBD}" type="slidenum">
              <a:rPr lang="en-US" smtClean="0"/>
              <a:t>37</a:t>
            </a:fld>
            <a:endParaRPr lang="en-US"/>
          </a:p>
        </p:txBody>
      </p:sp>
      <p:sp>
        <p:nvSpPr>
          <p:cNvPr id="4" name="Content Placeholder 3">
            <a:extLst>
              <a:ext uri="{FF2B5EF4-FFF2-40B4-BE49-F238E27FC236}">
                <a16:creationId xmlns:a16="http://schemas.microsoft.com/office/drawing/2014/main" id="{451FE745-D84F-4A44-B07C-553080B5637B}"/>
              </a:ext>
            </a:extLst>
          </p:cNvPr>
          <p:cNvSpPr>
            <a:spLocks noGrp="1"/>
          </p:cNvSpPr>
          <p:nvPr>
            <p:ph sz="quarter" idx="1"/>
          </p:nvPr>
        </p:nvSpPr>
        <p:spPr/>
        <p:txBody>
          <a:bodyPr>
            <a:normAutofit/>
          </a:bodyPr>
          <a:lstStyle/>
          <a:p>
            <a:r>
              <a:rPr lang="en-US" altLang="en-US" sz="2400" dirty="0"/>
              <a:t>A Poisson arrival process with an arrival rate that varies with time</a:t>
            </a:r>
            <a:endParaRPr lang="en-US" sz="2400" dirty="0"/>
          </a:p>
        </p:txBody>
      </p:sp>
      <p:graphicFrame>
        <p:nvGraphicFramePr>
          <p:cNvPr id="5" name="Object 113">
            <a:extLst>
              <a:ext uri="{FF2B5EF4-FFF2-40B4-BE49-F238E27FC236}">
                <a16:creationId xmlns:a16="http://schemas.microsoft.com/office/drawing/2014/main" id="{D327A5DA-32B8-2240-9A03-57168A5F2999}"/>
              </a:ext>
            </a:extLst>
          </p:cNvPr>
          <p:cNvGraphicFramePr>
            <a:graphicFrameLocks noChangeAspect="1"/>
          </p:cNvGraphicFramePr>
          <p:nvPr>
            <p:extLst>
              <p:ext uri="{D42A27DB-BD31-4B8C-83A1-F6EECF244321}">
                <p14:modId xmlns:p14="http://schemas.microsoft.com/office/powerpoint/2010/main" val="1712421053"/>
              </p:ext>
            </p:extLst>
          </p:nvPr>
        </p:nvGraphicFramePr>
        <p:xfrm>
          <a:off x="1029028" y="2825750"/>
          <a:ext cx="2625725" cy="3270250"/>
        </p:xfrm>
        <a:graphic>
          <a:graphicData uri="http://schemas.openxmlformats.org/presentationml/2006/ole">
            <mc:AlternateContent xmlns:mc="http://schemas.openxmlformats.org/markup-compatibility/2006">
              <mc:Choice xmlns:v="urn:schemas-microsoft-com:vml" Requires="v">
                <p:oleObj spid="_x0000_s22535" name="Worksheet" r:id="rId3" imgW="1993900" imgH="2476500" progId="Excel.Sheet.8">
                  <p:embed/>
                </p:oleObj>
              </mc:Choice>
              <mc:Fallback>
                <p:oleObj name="Worksheet" r:id="rId3" imgW="1993900" imgH="2476500" progId="Excel.Sheet.8">
                  <p:embed/>
                  <p:pic>
                    <p:nvPicPr>
                      <p:cNvPr id="58481" name="Object 113">
                        <a:extLst>
                          <a:ext uri="{FF2B5EF4-FFF2-40B4-BE49-F238E27FC236}">
                            <a16:creationId xmlns:a16="http://schemas.microsoft.com/office/drawing/2014/main" id="{12AD2B24-2BAB-9145-AD9D-21F561645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028" y="2825750"/>
                        <a:ext cx="2625725"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3">
            <a:extLst>
              <a:ext uri="{FF2B5EF4-FFF2-40B4-BE49-F238E27FC236}">
                <a16:creationId xmlns:a16="http://schemas.microsoft.com/office/drawing/2014/main" id="{F56313D3-5913-6A40-9C15-2898125887F7}"/>
              </a:ext>
            </a:extLst>
          </p:cNvPr>
          <p:cNvSpPr txBox="1">
            <a:spLocks noChangeArrowheads="1"/>
          </p:cNvSpPr>
          <p:nvPr/>
        </p:nvSpPr>
        <p:spPr bwMode="auto">
          <a:xfrm>
            <a:off x="4245428" y="2272938"/>
            <a:ext cx="4219303" cy="451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spcBef>
                <a:spcPct val="50000"/>
              </a:spcBef>
            </a:pPr>
            <a:r>
              <a:rPr lang="en-US" altLang="en-US" sz="1800" b="1" dirty="0"/>
              <a:t>Procedures:</a:t>
            </a:r>
          </a:p>
          <a:p>
            <a:pPr>
              <a:lnSpc>
                <a:spcPct val="80000"/>
              </a:lnSpc>
              <a:spcBef>
                <a:spcPct val="50000"/>
              </a:spcBef>
            </a:pPr>
            <a:r>
              <a:rPr lang="en-US" altLang="en-US" sz="1500" b="1" dirty="0"/>
              <a:t>Step 1.</a:t>
            </a:r>
            <a:r>
              <a:rPr lang="en-US" altLang="en-US" sz="1500" dirty="0"/>
              <a:t> </a:t>
            </a:r>
            <a:r>
              <a:rPr lang="en-US" altLang="en-US" sz="1500" i="1" dirty="0">
                <a:latin typeface="Symbol" pitchFamily="2" charset="2"/>
              </a:rPr>
              <a:t>l</a:t>
            </a:r>
            <a:r>
              <a:rPr lang="en-US" altLang="en-US" sz="1500" i="1" dirty="0"/>
              <a:t>* = max </a:t>
            </a:r>
            <a:r>
              <a:rPr lang="en-US" altLang="en-US" sz="1500" i="1" dirty="0">
                <a:latin typeface="Symbol" pitchFamily="2" charset="2"/>
              </a:rPr>
              <a:t>l</a:t>
            </a:r>
            <a:r>
              <a:rPr lang="en-US" altLang="en-US" sz="1500" i="1" dirty="0"/>
              <a:t>(t) = 1/5</a:t>
            </a:r>
            <a:r>
              <a:rPr lang="en-US" altLang="en-US" sz="1500" dirty="0"/>
              <a:t>, </a:t>
            </a:r>
            <a:r>
              <a:rPr lang="en-US" altLang="en-US" sz="1500" i="1" dirty="0"/>
              <a:t>t = 0</a:t>
            </a:r>
            <a:r>
              <a:rPr lang="en-US" altLang="en-US" sz="1500" dirty="0"/>
              <a:t> and </a:t>
            </a:r>
            <a:r>
              <a:rPr lang="en-US" altLang="en-US" sz="1500" i="1" dirty="0" err="1"/>
              <a:t>i</a:t>
            </a:r>
            <a:r>
              <a:rPr lang="en-US" altLang="en-US" sz="1500" i="1" dirty="0"/>
              <a:t> = 1</a:t>
            </a:r>
            <a:r>
              <a:rPr lang="en-US" altLang="en-US" sz="1500" dirty="0"/>
              <a:t>.</a:t>
            </a:r>
          </a:p>
          <a:p>
            <a:pPr>
              <a:lnSpc>
                <a:spcPct val="80000"/>
              </a:lnSpc>
              <a:spcBef>
                <a:spcPct val="50000"/>
              </a:spcBef>
            </a:pPr>
            <a:r>
              <a:rPr lang="en-US" altLang="en-US" sz="1500" b="1" dirty="0"/>
              <a:t>Step 2.</a:t>
            </a:r>
            <a:r>
              <a:rPr lang="en-US" altLang="en-US" sz="1500" dirty="0"/>
              <a:t>  For random number </a:t>
            </a:r>
            <a:r>
              <a:rPr lang="en-US" altLang="en-US" sz="1500" i="1" dirty="0"/>
              <a:t>R = 0.2130</a:t>
            </a:r>
            <a:r>
              <a:rPr lang="en-US" altLang="en-US" sz="1500" dirty="0"/>
              <a:t>, </a:t>
            </a:r>
          </a:p>
          <a:p>
            <a:pPr>
              <a:lnSpc>
                <a:spcPct val="80000"/>
              </a:lnSpc>
              <a:spcBef>
                <a:spcPct val="50000"/>
              </a:spcBef>
            </a:pPr>
            <a:r>
              <a:rPr lang="en-US" altLang="en-US" sz="1500" dirty="0"/>
              <a:t>	</a:t>
            </a:r>
            <a:r>
              <a:rPr lang="en-US" altLang="en-US" sz="1500" i="1" dirty="0"/>
              <a:t>E = -5ln(0.213) = 13.13</a:t>
            </a:r>
            <a:r>
              <a:rPr lang="en-US" altLang="en-US" sz="1500" dirty="0"/>
              <a:t> </a:t>
            </a:r>
          </a:p>
          <a:p>
            <a:pPr>
              <a:lnSpc>
                <a:spcPct val="80000"/>
              </a:lnSpc>
              <a:spcBef>
                <a:spcPct val="50000"/>
              </a:spcBef>
            </a:pPr>
            <a:r>
              <a:rPr lang="en-US" altLang="en-US" sz="1500" dirty="0"/>
              <a:t>	</a:t>
            </a:r>
            <a:r>
              <a:rPr lang="en-US" altLang="en-US" sz="1500" i="1" dirty="0"/>
              <a:t>t = 13.13</a:t>
            </a:r>
          </a:p>
          <a:p>
            <a:pPr>
              <a:lnSpc>
                <a:spcPct val="80000"/>
              </a:lnSpc>
              <a:spcBef>
                <a:spcPct val="50000"/>
              </a:spcBef>
            </a:pPr>
            <a:r>
              <a:rPr lang="en-US" altLang="en-US" sz="1500" b="1" dirty="0"/>
              <a:t>Step 3.</a:t>
            </a:r>
            <a:r>
              <a:rPr lang="en-US" altLang="en-US" sz="1500" dirty="0"/>
              <a:t> Generate </a:t>
            </a:r>
            <a:r>
              <a:rPr lang="en-US" altLang="en-US" sz="1500" i="1" dirty="0"/>
              <a:t>R = 0.8830</a:t>
            </a:r>
          </a:p>
          <a:p>
            <a:pPr>
              <a:lnSpc>
                <a:spcPct val="80000"/>
              </a:lnSpc>
              <a:spcBef>
                <a:spcPct val="50000"/>
              </a:spcBef>
            </a:pPr>
            <a:r>
              <a:rPr lang="en-US" altLang="en-US" sz="1500" dirty="0"/>
              <a:t>	</a:t>
            </a:r>
            <a:r>
              <a:rPr lang="en-US" altLang="en-US" sz="1500" i="1" dirty="0">
                <a:latin typeface="Symbol" pitchFamily="2" charset="2"/>
              </a:rPr>
              <a:t>l</a:t>
            </a:r>
            <a:r>
              <a:rPr lang="en-US" altLang="en-US" sz="1500" i="1" dirty="0"/>
              <a:t>(13.13)/</a:t>
            </a:r>
            <a:r>
              <a:rPr lang="en-US" altLang="en-US" sz="1500" i="1" dirty="0">
                <a:latin typeface="Symbol" pitchFamily="2" charset="2"/>
              </a:rPr>
              <a:t>l</a:t>
            </a:r>
            <a:r>
              <a:rPr lang="en-US" altLang="en-US" sz="1500" i="1" dirty="0"/>
              <a:t>*=(1/15)/(1/5)=1/3</a:t>
            </a:r>
            <a:endParaRPr lang="en-US" altLang="en-US" sz="1500" dirty="0"/>
          </a:p>
          <a:p>
            <a:pPr>
              <a:lnSpc>
                <a:spcPct val="80000"/>
              </a:lnSpc>
              <a:spcBef>
                <a:spcPct val="50000"/>
              </a:spcBef>
            </a:pPr>
            <a:r>
              <a:rPr lang="en-US" altLang="en-US" sz="1500" dirty="0"/>
              <a:t>	Since </a:t>
            </a:r>
            <a:r>
              <a:rPr lang="en-US" altLang="en-US" sz="1500" i="1" dirty="0"/>
              <a:t>R&gt;1/3</a:t>
            </a:r>
            <a:r>
              <a:rPr lang="en-US" altLang="en-US" sz="1500" dirty="0"/>
              <a:t>, do not generate the arrival</a:t>
            </a:r>
          </a:p>
          <a:p>
            <a:pPr>
              <a:lnSpc>
                <a:spcPct val="80000"/>
              </a:lnSpc>
              <a:spcBef>
                <a:spcPct val="50000"/>
              </a:spcBef>
            </a:pPr>
            <a:r>
              <a:rPr lang="en-US" altLang="en-US" sz="1500" b="1" dirty="0"/>
              <a:t>Step 2.</a:t>
            </a:r>
            <a:r>
              <a:rPr lang="en-US" altLang="en-US" sz="1500" dirty="0"/>
              <a:t> For random number </a:t>
            </a:r>
            <a:r>
              <a:rPr lang="en-US" altLang="en-US" sz="1500" i="1" dirty="0"/>
              <a:t>R = 0.5530</a:t>
            </a:r>
            <a:r>
              <a:rPr lang="en-US" altLang="en-US" sz="1500" dirty="0"/>
              <a:t>, </a:t>
            </a:r>
          </a:p>
          <a:p>
            <a:pPr>
              <a:lnSpc>
                <a:spcPct val="80000"/>
              </a:lnSpc>
              <a:spcBef>
                <a:spcPct val="50000"/>
              </a:spcBef>
            </a:pPr>
            <a:r>
              <a:rPr lang="en-US" altLang="en-US" sz="1500" dirty="0"/>
              <a:t>	</a:t>
            </a:r>
            <a:r>
              <a:rPr lang="en-US" altLang="en-US" sz="1500" i="1" dirty="0"/>
              <a:t>E = -5ln(0.553) = 2.96</a:t>
            </a:r>
          </a:p>
          <a:p>
            <a:pPr>
              <a:lnSpc>
                <a:spcPct val="80000"/>
              </a:lnSpc>
              <a:spcBef>
                <a:spcPct val="50000"/>
              </a:spcBef>
            </a:pPr>
            <a:r>
              <a:rPr lang="en-US" altLang="en-US" sz="1500" dirty="0"/>
              <a:t>	</a:t>
            </a:r>
            <a:r>
              <a:rPr lang="en-US" altLang="en-US" sz="1500" i="1" dirty="0"/>
              <a:t>t = 13.13 + 2.96 = 16.09</a:t>
            </a:r>
          </a:p>
          <a:p>
            <a:pPr>
              <a:lnSpc>
                <a:spcPct val="80000"/>
              </a:lnSpc>
              <a:spcBef>
                <a:spcPct val="50000"/>
              </a:spcBef>
            </a:pPr>
            <a:r>
              <a:rPr lang="en-US" altLang="en-US" sz="1500" b="1" dirty="0"/>
              <a:t>Step 3.</a:t>
            </a:r>
            <a:r>
              <a:rPr lang="en-US" altLang="en-US" sz="1500" dirty="0"/>
              <a:t> Generate </a:t>
            </a:r>
            <a:r>
              <a:rPr lang="en-US" altLang="en-US" sz="1500" i="1" dirty="0"/>
              <a:t>R = 0.0240</a:t>
            </a:r>
          </a:p>
          <a:p>
            <a:pPr>
              <a:lnSpc>
                <a:spcPct val="80000"/>
              </a:lnSpc>
              <a:spcBef>
                <a:spcPct val="50000"/>
              </a:spcBef>
            </a:pPr>
            <a:r>
              <a:rPr lang="en-US" altLang="en-US" sz="1500" dirty="0"/>
              <a:t>	</a:t>
            </a:r>
            <a:r>
              <a:rPr lang="en-US" altLang="en-US" sz="1500" i="1" dirty="0">
                <a:latin typeface="Symbol" pitchFamily="2" charset="2"/>
              </a:rPr>
              <a:t>l</a:t>
            </a:r>
            <a:r>
              <a:rPr lang="en-US" altLang="en-US" sz="1500" i="1" dirty="0"/>
              <a:t>(16.09)/</a:t>
            </a:r>
            <a:r>
              <a:rPr lang="en-US" altLang="en-US" sz="1500" i="1" dirty="0">
                <a:latin typeface="Symbol" pitchFamily="2" charset="2"/>
              </a:rPr>
              <a:t>l</a:t>
            </a:r>
            <a:r>
              <a:rPr lang="en-US" altLang="en-US" sz="1500" i="1" dirty="0"/>
              <a:t>*=(1/15)/(1/5)=1/3</a:t>
            </a:r>
          </a:p>
          <a:p>
            <a:pPr>
              <a:lnSpc>
                <a:spcPct val="80000"/>
              </a:lnSpc>
              <a:spcBef>
                <a:spcPct val="50000"/>
              </a:spcBef>
            </a:pPr>
            <a:r>
              <a:rPr lang="en-US" altLang="en-US" sz="1500" dirty="0"/>
              <a:t>	Since </a:t>
            </a:r>
            <a:r>
              <a:rPr lang="en-US" altLang="en-US" sz="1500" i="1" dirty="0"/>
              <a:t>R&lt;1/3, T</a:t>
            </a:r>
            <a:r>
              <a:rPr lang="en-US" altLang="en-US" sz="1500" i="1" baseline="-25000" dirty="0"/>
              <a:t>1</a:t>
            </a:r>
            <a:r>
              <a:rPr lang="en-US" altLang="en-US" sz="1500" i="1" dirty="0"/>
              <a:t> = t = 16.09</a:t>
            </a:r>
            <a:r>
              <a:rPr lang="en-US" altLang="en-US" sz="1500" dirty="0"/>
              <a:t>, </a:t>
            </a:r>
          </a:p>
          <a:p>
            <a:pPr>
              <a:lnSpc>
                <a:spcPct val="80000"/>
              </a:lnSpc>
              <a:spcBef>
                <a:spcPct val="50000"/>
              </a:spcBef>
            </a:pPr>
            <a:r>
              <a:rPr lang="en-US" altLang="en-US" sz="1500" dirty="0"/>
              <a:t>	and </a:t>
            </a:r>
            <a:r>
              <a:rPr lang="en-US" altLang="en-US" sz="1500" i="1" dirty="0" err="1"/>
              <a:t>i</a:t>
            </a:r>
            <a:r>
              <a:rPr lang="en-US" altLang="en-US" sz="1500" i="1" dirty="0"/>
              <a:t> = </a:t>
            </a:r>
            <a:r>
              <a:rPr lang="en-US" altLang="en-US" sz="1500" i="1" dirty="0" err="1"/>
              <a:t>i</a:t>
            </a:r>
            <a:r>
              <a:rPr lang="en-US" altLang="en-US" sz="1500" i="1" dirty="0"/>
              <a:t> + 1 = 2</a:t>
            </a:r>
          </a:p>
        </p:txBody>
      </p:sp>
    </p:spTree>
    <p:extLst>
      <p:ext uri="{BB962C8B-B14F-4D97-AF65-F5344CB8AC3E}">
        <p14:creationId xmlns:p14="http://schemas.microsoft.com/office/powerpoint/2010/main" val="1941419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CD63-F4EA-974D-802D-0141515A27AF}"/>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B99D2ACB-2C9B-934C-A7B1-377A346BD41C}"/>
              </a:ext>
            </a:extLst>
          </p:cNvPr>
          <p:cNvSpPr>
            <a:spLocks noGrp="1"/>
          </p:cNvSpPr>
          <p:nvPr>
            <p:ph type="sldNum" sz="quarter" idx="12"/>
          </p:nvPr>
        </p:nvSpPr>
        <p:spPr/>
        <p:txBody>
          <a:bodyPr>
            <a:normAutofit fontScale="85000" lnSpcReduction="20000"/>
          </a:bodyPr>
          <a:lstStyle/>
          <a:p>
            <a:fld id="{E217B35F-9370-D64D-A430-FC0770D03BBD}" type="slidenum">
              <a:rPr lang="en-US" smtClean="0"/>
              <a:t>38</a:t>
            </a:fld>
            <a:endParaRPr lang="en-US"/>
          </a:p>
        </p:txBody>
      </p:sp>
      <p:sp>
        <p:nvSpPr>
          <p:cNvPr id="4" name="Content Placeholder 3">
            <a:extLst>
              <a:ext uri="{FF2B5EF4-FFF2-40B4-BE49-F238E27FC236}">
                <a16:creationId xmlns:a16="http://schemas.microsoft.com/office/drawing/2014/main" id="{88E687DD-7164-5149-91C1-0E9A34C2BA44}"/>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202209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random numbers in R</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39</a:t>
            </a:fld>
            <a:endParaRPr lang="en-US"/>
          </a:p>
        </p:txBody>
      </p:sp>
      <p:sp>
        <p:nvSpPr>
          <p:cNvPr id="4" name="Content Placeholder 3"/>
          <p:cNvSpPr>
            <a:spLocks noGrp="1"/>
          </p:cNvSpPr>
          <p:nvPr>
            <p:ph sz="quarter" idx="1"/>
          </p:nvPr>
        </p:nvSpPr>
        <p:spPr/>
        <p:txBody>
          <a:bodyPr/>
          <a:lstStyle/>
          <a:p>
            <a:r>
              <a:rPr lang="en-US" dirty="0"/>
              <a:t>&gt;</a:t>
            </a:r>
            <a:r>
              <a:rPr lang="en-US" dirty="0" err="1"/>
              <a:t>runif</a:t>
            </a:r>
            <a:r>
              <a:rPr lang="en-US" dirty="0"/>
              <a:t>()</a:t>
            </a:r>
          </a:p>
        </p:txBody>
      </p:sp>
    </p:spTree>
    <p:extLst>
      <p:ext uri="{BB962C8B-B14F-4D97-AF65-F5344CB8AC3E}">
        <p14:creationId xmlns:p14="http://schemas.microsoft.com/office/powerpoint/2010/main" val="98946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methods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a:t>
            </a:fld>
            <a:endParaRPr lang="en-US"/>
          </a:p>
        </p:txBody>
      </p:sp>
      <p:sp>
        <p:nvSpPr>
          <p:cNvPr id="4" name="Content Placeholder 3"/>
          <p:cNvSpPr>
            <a:spLocks noGrp="1"/>
          </p:cNvSpPr>
          <p:nvPr>
            <p:ph sz="quarter" idx="1"/>
          </p:nvPr>
        </p:nvSpPr>
        <p:spPr/>
        <p:txBody>
          <a:bodyPr>
            <a:normAutofit lnSpcReduction="10000"/>
          </a:bodyPr>
          <a:lstStyle/>
          <a:p>
            <a:r>
              <a:rPr lang="en-US" dirty="0"/>
              <a:t>“Monte Carlo methods (or Monte Carlo experiments) are a broad class of computational algorithms that rely on repeated random sampling to obtain numerical results. They are often used in physical and mathematical problems and are most useful when it is difficult or impossible to use other mathematical methods. Monte Carlo methods are mainly used in three distinct problem classes: </a:t>
            </a:r>
            <a:r>
              <a:rPr lang="en-US" dirty="0">
                <a:solidFill>
                  <a:srgbClr val="FF0000"/>
                </a:solidFill>
              </a:rPr>
              <a:t>optimization</a:t>
            </a:r>
            <a:r>
              <a:rPr lang="en-US" dirty="0"/>
              <a:t>, </a:t>
            </a:r>
            <a:r>
              <a:rPr lang="en-US" dirty="0">
                <a:solidFill>
                  <a:srgbClr val="0000FF"/>
                </a:solidFill>
              </a:rPr>
              <a:t>numerical integration</a:t>
            </a:r>
            <a:r>
              <a:rPr lang="en-US" dirty="0"/>
              <a:t>, and </a:t>
            </a:r>
            <a:r>
              <a:rPr lang="en-US" dirty="0">
                <a:solidFill>
                  <a:schemeClr val="accent2">
                    <a:lumMod val="75000"/>
                  </a:schemeClr>
                </a:solidFill>
              </a:rPr>
              <a:t>generating draws from a probability distribution</a:t>
            </a:r>
            <a:r>
              <a:rPr lang="en-US" dirty="0"/>
              <a:t>.”</a:t>
            </a:r>
          </a:p>
          <a:p>
            <a:endParaRPr lang="en-US" dirty="0"/>
          </a:p>
        </p:txBody>
      </p:sp>
      <p:sp>
        <p:nvSpPr>
          <p:cNvPr id="5" name="TextBox 4">
            <a:extLst>
              <a:ext uri="{FF2B5EF4-FFF2-40B4-BE49-F238E27FC236}">
                <a16:creationId xmlns:a16="http://schemas.microsoft.com/office/drawing/2014/main" id="{E332D21C-454E-784B-A18B-BFA936C5F93A}"/>
              </a:ext>
            </a:extLst>
          </p:cNvPr>
          <p:cNvSpPr txBox="1"/>
          <p:nvPr/>
        </p:nvSpPr>
        <p:spPr>
          <a:xfrm>
            <a:off x="7223895" y="6581001"/>
            <a:ext cx="1542153" cy="276999"/>
          </a:xfrm>
          <a:prstGeom prst="rect">
            <a:avLst/>
          </a:prstGeom>
          <a:noFill/>
        </p:spPr>
        <p:txBody>
          <a:bodyPr wrap="none" rtlCol="0">
            <a:spAutoFit/>
          </a:bodyPr>
          <a:lstStyle/>
          <a:p>
            <a:r>
              <a:rPr lang="en-US" sz="1200" i="1" dirty="0"/>
              <a:t>Courtesy of Wikipedia</a:t>
            </a:r>
          </a:p>
        </p:txBody>
      </p:sp>
    </p:spTree>
    <p:extLst>
      <p:ext uri="{BB962C8B-B14F-4D97-AF65-F5344CB8AC3E}">
        <p14:creationId xmlns:p14="http://schemas.microsoft.com/office/powerpoint/2010/main" val="1083822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R generators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40</a:t>
            </a:fld>
            <a:endParaRPr lang="en-US"/>
          </a:p>
        </p:txBody>
      </p:sp>
      <p:pic>
        <p:nvPicPr>
          <p:cNvPr id="5" name="Content Placeholder 4"/>
          <p:cNvPicPr>
            <a:picLocks noGrp="1" noChangeAspect="1"/>
          </p:cNvPicPr>
          <p:nvPr>
            <p:ph sz="quarter" idx="1"/>
          </p:nvPr>
        </p:nvPicPr>
        <p:blipFill>
          <a:blip r:embed="rId2"/>
          <a:srcRect l="-2251" r="-2251"/>
          <a:stretch>
            <a:fillRect/>
          </a:stretch>
        </p:blipFill>
        <p:spPr/>
      </p:pic>
    </p:spTree>
    <p:extLst>
      <p:ext uri="{BB962C8B-B14F-4D97-AF65-F5344CB8AC3E}">
        <p14:creationId xmlns:p14="http://schemas.microsoft.com/office/powerpoint/2010/main" val="3220223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simulation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41</a:t>
            </a:fld>
            <a:endParaRPr lang="en-US"/>
          </a:p>
        </p:txBody>
      </p:sp>
      <p:pic>
        <p:nvPicPr>
          <p:cNvPr id="5" name="Content Placeholder 4"/>
          <p:cNvPicPr>
            <a:picLocks noGrp="1" noChangeAspect="1"/>
          </p:cNvPicPr>
          <p:nvPr>
            <p:ph sz="quarter" idx="1"/>
          </p:nvPr>
        </p:nvPicPr>
        <p:blipFill>
          <a:blip r:embed="rId2"/>
          <a:srcRect t="-15730" b="-15730"/>
          <a:stretch>
            <a:fillRect/>
          </a:stretch>
        </p:blipFill>
        <p:spPr/>
      </p:pic>
    </p:spTree>
    <p:extLst>
      <p:ext uri="{BB962C8B-B14F-4D97-AF65-F5344CB8AC3E}">
        <p14:creationId xmlns:p14="http://schemas.microsoft.com/office/powerpoint/2010/main" val="3205504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generator</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42</a:t>
            </a:fld>
            <a:endParaRPr lang="en-US"/>
          </a:p>
        </p:txBody>
      </p:sp>
      <p:pic>
        <p:nvPicPr>
          <p:cNvPr id="5" name="Content Placeholder 4"/>
          <p:cNvPicPr>
            <a:picLocks noGrp="1" noChangeAspect="1"/>
          </p:cNvPicPr>
          <p:nvPr>
            <p:ph sz="quarter" idx="1"/>
          </p:nvPr>
        </p:nvPicPr>
        <p:blipFill>
          <a:blip r:embed="rId2"/>
          <a:srcRect l="-4167" r="-4167"/>
          <a:stretch>
            <a:fillRect/>
          </a:stretch>
        </p:blipFill>
        <p:spPr/>
      </p:pic>
    </p:spTree>
    <p:extLst>
      <p:ext uri="{BB962C8B-B14F-4D97-AF65-F5344CB8AC3E}">
        <p14:creationId xmlns:p14="http://schemas.microsoft.com/office/powerpoint/2010/main" val="1072880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43</a:t>
            </a:fld>
            <a:endParaRPr lang="en-US"/>
          </a:p>
        </p:txBody>
      </p:sp>
      <p:pic>
        <p:nvPicPr>
          <p:cNvPr id="6" name="Content Placeholder 5"/>
          <p:cNvPicPr>
            <a:picLocks noGrp="1" noChangeAspect="1"/>
          </p:cNvPicPr>
          <p:nvPr>
            <p:ph sz="quarter" idx="1"/>
          </p:nvPr>
        </p:nvPicPr>
        <p:blipFill>
          <a:blip r:embed="rId2"/>
          <a:srcRect l="-3050" r="-3050"/>
          <a:stretch>
            <a:fillRect/>
          </a:stretch>
        </p:blipFill>
        <p:spPr/>
      </p:pic>
    </p:spTree>
    <p:extLst>
      <p:ext uri="{BB962C8B-B14F-4D97-AF65-F5344CB8AC3E}">
        <p14:creationId xmlns:p14="http://schemas.microsoft.com/office/powerpoint/2010/main" val="112871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44</a:t>
            </a:fld>
            <a:endParaRPr lang="en-US"/>
          </a:p>
        </p:txBody>
      </p:sp>
      <p:pic>
        <p:nvPicPr>
          <p:cNvPr id="5" name="Content Placeholder 4"/>
          <p:cNvPicPr>
            <a:picLocks noGrp="1" noChangeAspect="1"/>
          </p:cNvPicPr>
          <p:nvPr>
            <p:ph sz="quarter" idx="1"/>
          </p:nvPr>
        </p:nvPicPr>
        <p:blipFill>
          <a:blip r:embed="rId2"/>
          <a:srcRect l="-8490" r="-8490"/>
          <a:stretch>
            <a:fillRect/>
          </a:stretch>
        </p:blipFill>
        <p:spPr/>
      </p:pic>
    </p:spTree>
    <p:extLst>
      <p:ext uri="{BB962C8B-B14F-4D97-AF65-F5344CB8AC3E}">
        <p14:creationId xmlns:p14="http://schemas.microsoft.com/office/powerpoint/2010/main" val="1619474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Inverse Transformation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45</a:t>
            </a:fld>
            <a:endParaRPr lang="en-US"/>
          </a:p>
        </p:txBody>
      </p:sp>
      <p:pic>
        <p:nvPicPr>
          <p:cNvPr id="5" name="Content Placeholder 4"/>
          <p:cNvPicPr>
            <a:picLocks noGrp="1" noChangeAspect="1"/>
          </p:cNvPicPr>
          <p:nvPr>
            <p:ph sz="quarter" idx="1"/>
          </p:nvPr>
        </p:nvPicPr>
        <p:blipFill>
          <a:blip r:embed="rId2"/>
          <a:srcRect t="-210" b="-210"/>
          <a:stretch>
            <a:fillRect/>
          </a:stretch>
        </p:blipFill>
        <p:spPr/>
      </p:pic>
      <p:pic>
        <p:nvPicPr>
          <p:cNvPr id="4" name="Picture 3"/>
          <p:cNvPicPr>
            <a:picLocks noChangeAspect="1"/>
          </p:cNvPicPr>
          <p:nvPr/>
        </p:nvPicPr>
        <p:blipFill>
          <a:blip r:embed="rId3"/>
          <a:stretch>
            <a:fillRect/>
          </a:stretch>
        </p:blipFill>
        <p:spPr>
          <a:xfrm>
            <a:off x="6547542" y="3898900"/>
            <a:ext cx="2218506" cy="2082800"/>
          </a:xfrm>
          <a:prstGeom prst="rect">
            <a:avLst/>
          </a:prstGeom>
        </p:spPr>
      </p:pic>
    </p:spTree>
    <p:extLst>
      <p:ext uri="{BB962C8B-B14F-4D97-AF65-F5344CB8AC3E}">
        <p14:creationId xmlns:p14="http://schemas.microsoft.com/office/powerpoint/2010/main" val="1710526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46</a:t>
            </a:fld>
            <a:endParaRPr lang="en-US"/>
          </a:p>
        </p:txBody>
      </p:sp>
      <p:pic>
        <p:nvPicPr>
          <p:cNvPr id="5" name="Content Placeholder 4"/>
          <p:cNvPicPr>
            <a:picLocks noGrp="1" noChangeAspect="1"/>
          </p:cNvPicPr>
          <p:nvPr>
            <p:ph sz="quarter" idx="1"/>
          </p:nvPr>
        </p:nvPicPr>
        <p:blipFill>
          <a:blip r:embed="rId2"/>
          <a:srcRect l="-5103" r="-5103"/>
          <a:stretch>
            <a:fillRect/>
          </a:stretch>
        </p:blipFill>
        <p:spPr/>
      </p:pic>
    </p:spTree>
    <p:extLst>
      <p:ext uri="{BB962C8B-B14F-4D97-AF65-F5344CB8AC3E}">
        <p14:creationId xmlns:p14="http://schemas.microsoft.com/office/powerpoint/2010/main" val="1484217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uniform</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47</a:t>
            </a:fld>
            <a:endParaRPr lang="en-US"/>
          </a:p>
        </p:txBody>
      </p:sp>
      <p:pic>
        <p:nvPicPr>
          <p:cNvPr id="5" name="Content Placeholder 4"/>
          <p:cNvPicPr>
            <a:picLocks noGrp="1" noChangeAspect="1"/>
          </p:cNvPicPr>
          <p:nvPr>
            <p:ph sz="quarter" idx="1"/>
          </p:nvPr>
        </p:nvPicPr>
        <p:blipFill>
          <a:blip r:embed="rId2"/>
          <a:srcRect t="-13259" b="-13259"/>
          <a:stretch>
            <a:fillRect/>
          </a:stretch>
        </p:blipFill>
        <p:spPr/>
      </p:pic>
    </p:spTree>
    <p:extLst>
      <p:ext uri="{BB962C8B-B14F-4D97-AF65-F5344CB8AC3E}">
        <p14:creationId xmlns:p14="http://schemas.microsoft.com/office/powerpoint/2010/main" val="2849429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Transformation Methods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48</a:t>
            </a:fld>
            <a:endParaRPr lang="en-US"/>
          </a:p>
        </p:txBody>
      </p:sp>
      <p:pic>
        <p:nvPicPr>
          <p:cNvPr id="5" name="Content Placeholder 4"/>
          <p:cNvPicPr>
            <a:picLocks noGrp="1" noChangeAspect="1"/>
          </p:cNvPicPr>
          <p:nvPr>
            <p:ph sz="quarter" idx="1"/>
          </p:nvPr>
        </p:nvPicPr>
        <p:blipFill>
          <a:blip r:embed="rId2"/>
          <a:srcRect l="-5948" r="-5948"/>
          <a:stretch>
            <a:fillRect/>
          </a:stretch>
        </p:blipFill>
        <p:spPr/>
      </p:pic>
    </p:spTree>
    <p:extLst>
      <p:ext uri="{BB962C8B-B14F-4D97-AF65-F5344CB8AC3E}">
        <p14:creationId xmlns:p14="http://schemas.microsoft.com/office/powerpoint/2010/main" val="3103556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49</a:t>
            </a:fld>
            <a:endParaRPr lang="en-US"/>
          </a:p>
        </p:txBody>
      </p:sp>
      <p:pic>
        <p:nvPicPr>
          <p:cNvPr id="5" name="Content Placeholder 4"/>
          <p:cNvPicPr>
            <a:picLocks noGrp="1" noChangeAspect="1"/>
          </p:cNvPicPr>
          <p:nvPr>
            <p:ph sz="quarter" idx="1"/>
          </p:nvPr>
        </p:nvPicPr>
        <p:blipFill>
          <a:blip r:embed="rId2"/>
          <a:srcRect l="-1056" r="-1056"/>
          <a:stretch>
            <a:fillRect/>
          </a:stretch>
        </p:blipFill>
        <p:spPr/>
      </p:pic>
    </p:spTree>
    <p:extLst>
      <p:ext uri="{BB962C8B-B14F-4D97-AF65-F5344CB8AC3E}">
        <p14:creationId xmlns:p14="http://schemas.microsoft.com/office/powerpoint/2010/main" val="2537596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a:t>
            </a:fld>
            <a:endParaRPr lang="en-US"/>
          </a:p>
        </p:txBody>
      </p:sp>
      <p:pic>
        <p:nvPicPr>
          <p:cNvPr id="5" name="Content Placeholder 4"/>
          <p:cNvPicPr>
            <a:picLocks noGrp="1" noChangeAspect="1"/>
          </p:cNvPicPr>
          <p:nvPr>
            <p:ph sz="quarter" idx="1"/>
          </p:nvPr>
        </p:nvPicPr>
        <p:blipFill>
          <a:blip r:embed="rId2"/>
          <a:srcRect t="-9382" b="-9382"/>
          <a:stretch>
            <a:fillRect/>
          </a:stretch>
        </p:blipFill>
        <p:spPr/>
      </p:pic>
    </p:spTree>
    <p:extLst>
      <p:ext uri="{BB962C8B-B14F-4D97-AF65-F5344CB8AC3E}">
        <p14:creationId xmlns:p14="http://schemas.microsoft.com/office/powerpoint/2010/main" val="2769952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Caveats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50</a:t>
            </a:fld>
            <a:endParaRPr lang="en-US"/>
          </a:p>
        </p:txBody>
      </p:sp>
      <p:pic>
        <p:nvPicPr>
          <p:cNvPr id="5" name="Content Placeholder 4"/>
          <p:cNvPicPr>
            <a:picLocks noGrp="1" noChangeAspect="1"/>
          </p:cNvPicPr>
          <p:nvPr>
            <p:ph sz="quarter" idx="1"/>
          </p:nvPr>
        </p:nvPicPr>
        <p:blipFill>
          <a:blip r:embed="rId2"/>
          <a:srcRect t="-21305" b="-21305"/>
          <a:stretch>
            <a:fillRect/>
          </a:stretch>
        </p:blipFill>
        <p:spPr/>
      </p:pic>
    </p:spTree>
    <p:extLst>
      <p:ext uri="{BB962C8B-B14F-4D97-AF65-F5344CB8AC3E}">
        <p14:creationId xmlns:p14="http://schemas.microsoft.com/office/powerpoint/2010/main" val="2189853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Normal Generator</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51</a:t>
            </a:fld>
            <a:endParaRPr lang="en-US"/>
          </a:p>
        </p:txBody>
      </p:sp>
      <p:pic>
        <p:nvPicPr>
          <p:cNvPr id="5" name="Content Placeholder 4"/>
          <p:cNvPicPr>
            <a:picLocks noGrp="1" noChangeAspect="1"/>
          </p:cNvPicPr>
          <p:nvPr>
            <p:ph sz="quarter" idx="1"/>
          </p:nvPr>
        </p:nvPicPr>
        <p:blipFill>
          <a:blip r:embed="rId2"/>
          <a:srcRect t="-1166" b="-1166"/>
          <a:stretch>
            <a:fillRect/>
          </a:stretch>
        </p:blipFill>
        <p:spPr/>
      </p:pic>
    </p:spTree>
    <p:extLst>
      <p:ext uri="{BB962C8B-B14F-4D97-AF65-F5344CB8AC3E}">
        <p14:creationId xmlns:p14="http://schemas.microsoft.com/office/powerpoint/2010/main" val="2174685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52</a:t>
            </a:fld>
            <a:endParaRPr lang="en-US"/>
          </a:p>
        </p:txBody>
      </p:sp>
      <p:sp>
        <p:nvSpPr>
          <p:cNvPr id="4" name="Content Placeholder 3"/>
          <p:cNvSpPr>
            <a:spLocks noGrp="1"/>
          </p:cNvSpPr>
          <p:nvPr>
            <p:ph sz="quarter" idx="1"/>
          </p:nvPr>
        </p:nvSpPr>
        <p:spPr/>
        <p:txBody>
          <a:bodyPr/>
          <a:lstStyle/>
          <a:p>
            <a:endParaRPr lang="en-US"/>
          </a:p>
        </p:txBody>
      </p:sp>
    </p:spTree>
    <p:extLst>
      <p:ext uri="{BB962C8B-B14F-4D97-AF65-F5344CB8AC3E}">
        <p14:creationId xmlns:p14="http://schemas.microsoft.com/office/powerpoint/2010/main" val="2048484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Distributions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53</a:t>
            </a:fld>
            <a:endParaRPr lang="en-US"/>
          </a:p>
        </p:txBody>
      </p:sp>
      <p:pic>
        <p:nvPicPr>
          <p:cNvPr id="5" name="Content Placeholder 4"/>
          <p:cNvPicPr>
            <a:picLocks noGrp="1" noChangeAspect="1"/>
          </p:cNvPicPr>
          <p:nvPr>
            <p:ph sz="quarter" idx="1"/>
          </p:nvPr>
        </p:nvPicPr>
        <p:blipFill>
          <a:blip r:embed="rId2"/>
          <a:srcRect l="-3572" r="-3572"/>
          <a:stretch>
            <a:fillRect/>
          </a:stretch>
        </p:blipFill>
        <p:spPr/>
      </p:pic>
    </p:spTree>
    <p:extLst>
      <p:ext uri="{BB962C8B-B14F-4D97-AF65-F5344CB8AC3E}">
        <p14:creationId xmlns:p14="http://schemas.microsoft.com/office/powerpoint/2010/main" val="578650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54</a:t>
            </a:fld>
            <a:endParaRPr lang="en-US"/>
          </a:p>
        </p:txBody>
      </p:sp>
      <p:pic>
        <p:nvPicPr>
          <p:cNvPr id="5" name="Content Placeholder 4"/>
          <p:cNvPicPr>
            <a:picLocks noGrp="1" noChangeAspect="1"/>
          </p:cNvPicPr>
          <p:nvPr>
            <p:ph sz="quarter" idx="1"/>
          </p:nvPr>
        </p:nvPicPr>
        <p:blipFill>
          <a:blip r:embed="rId3"/>
          <a:srcRect l="-1160" r="-1160"/>
          <a:stretch>
            <a:fillRect/>
          </a:stretch>
        </p:blipFill>
        <p:spPr/>
      </p:pic>
    </p:spTree>
    <p:extLst>
      <p:ext uri="{BB962C8B-B14F-4D97-AF65-F5344CB8AC3E}">
        <p14:creationId xmlns:p14="http://schemas.microsoft.com/office/powerpoint/2010/main" val="1120643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55</a:t>
            </a:fld>
            <a:endParaRPr lang="en-US"/>
          </a:p>
        </p:txBody>
      </p:sp>
      <p:sp>
        <p:nvSpPr>
          <p:cNvPr id="4" name="Content Placeholder 3"/>
          <p:cNvSpPr>
            <a:spLocks noGrp="1"/>
          </p:cNvSpPr>
          <p:nvPr>
            <p:ph sz="quarter" idx="1"/>
          </p:nvPr>
        </p:nvSpPr>
        <p:spPr>
          <a:xfrm>
            <a:off x="612648" y="1600200"/>
            <a:ext cx="5000752" cy="1866900"/>
          </a:xfrm>
        </p:spPr>
        <p:txBody>
          <a:bodyPr>
            <a:normAutofit fontScale="62500" lnSpcReduction="20000"/>
          </a:bodyPr>
          <a:lstStyle/>
          <a:p>
            <a:r>
              <a:rPr lang="en-US" dirty="0"/>
              <a:t>n=10;p=.3;nsim=1000</a:t>
            </a:r>
          </a:p>
          <a:p>
            <a:r>
              <a:rPr lang="en-US" dirty="0" err="1"/>
              <a:t>prob</a:t>
            </a:r>
            <a:r>
              <a:rPr lang="en-US" dirty="0"/>
              <a:t>=</a:t>
            </a:r>
            <a:r>
              <a:rPr lang="en-US" dirty="0" err="1"/>
              <a:t>pbinom</a:t>
            </a:r>
            <a:r>
              <a:rPr lang="en-US" dirty="0"/>
              <a:t>(c(0:n),</a:t>
            </a:r>
            <a:r>
              <a:rPr lang="en-US" dirty="0" err="1"/>
              <a:t>n,p</a:t>
            </a:r>
            <a:r>
              <a:rPr lang="en-US" dirty="0"/>
              <a:t>)</a:t>
            </a:r>
          </a:p>
          <a:p>
            <a:r>
              <a:rPr lang="en-US" dirty="0"/>
              <a:t>X=array(0,dim=c(nsim,1))</a:t>
            </a:r>
          </a:p>
          <a:p>
            <a:r>
              <a:rPr lang="en-US" dirty="0"/>
              <a:t>for(</a:t>
            </a:r>
            <a:r>
              <a:rPr lang="en-US" dirty="0" err="1"/>
              <a:t>i</a:t>
            </a:r>
            <a:r>
              <a:rPr lang="en-US" dirty="0"/>
              <a:t> in 1:nsim){X[</a:t>
            </a:r>
            <a:r>
              <a:rPr lang="en-US" dirty="0" err="1"/>
              <a:t>i</a:t>
            </a:r>
            <a:r>
              <a:rPr lang="en-US" dirty="0"/>
              <a:t>]=sum(</a:t>
            </a:r>
            <a:r>
              <a:rPr lang="en-US" dirty="0" err="1"/>
              <a:t>runif</a:t>
            </a:r>
            <a:r>
              <a:rPr lang="en-US" dirty="0"/>
              <a:t>(1)&gt;</a:t>
            </a:r>
            <a:r>
              <a:rPr lang="en-US" dirty="0" err="1"/>
              <a:t>prob</a:t>
            </a:r>
            <a:r>
              <a:rPr lang="en-US" dirty="0"/>
              <a:t>)</a:t>
            </a:r>
          </a:p>
          <a:p>
            <a:r>
              <a:rPr lang="en-US" dirty="0" err="1"/>
              <a:t>hist</a:t>
            </a:r>
            <a:r>
              <a:rPr lang="en-US" dirty="0"/>
              <a:t>(</a:t>
            </a:r>
            <a:r>
              <a:rPr lang="en-US" dirty="0" err="1"/>
              <a:t>X,freq</a:t>
            </a:r>
            <a:r>
              <a:rPr lang="en-US" dirty="0"/>
              <a:t>=F)</a:t>
            </a:r>
          </a:p>
          <a:p>
            <a:r>
              <a:rPr lang="en-US" dirty="0"/>
              <a:t>lines(c(0:n)-.5,dbinom(c(0:n),</a:t>
            </a:r>
            <a:r>
              <a:rPr lang="en-US" dirty="0" err="1"/>
              <a:t>n,p</a:t>
            </a:r>
            <a:r>
              <a:rPr lang="en-US" dirty="0"/>
              <a:t>))}</a:t>
            </a:r>
          </a:p>
        </p:txBody>
      </p:sp>
      <p:pic>
        <p:nvPicPr>
          <p:cNvPr id="6" name="Picture 5"/>
          <p:cNvPicPr>
            <a:picLocks noChangeAspect="1"/>
          </p:cNvPicPr>
          <p:nvPr/>
        </p:nvPicPr>
        <p:blipFill>
          <a:blip r:embed="rId2"/>
          <a:stretch>
            <a:fillRect/>
          </a:stretch>
        </p:blipFill>
        <p:spPr>
          <a:xfrm>
            <a:off x="5092700" y="2422772"/>
            <a:ext cx="3314700" cy="3939928"/>
          </a:xfrm>
          <a:prstGeom prst="rect">
            <a:avLst/>
          </a:prstGeom>
        </p:spPr>
      </p:pic>
    </p:spTree>
    <p:extLst>
      <p:ext uri="{BB962C8B-B14F-4D97-AF65-F5344CB8AC3E}">
        <p14:creationId xmlns:p14="http://schemas.microsoft.com/office/powerpoint/2010/main" val="1445335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 comments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56</a:t>
            </a:fld>
            <a:endParaRPr lang="en-US"/>
          </a:p>
        </p:txBody>
      </p:sp>
      <p:pic>
        <p:nvPicPr>
          <p:cNvPr id="5" name="Content Placeholder 4"/>
          <p:cNvPicPr>
            <a:picLocks noGrp="1" noChangeAspect="1"/>
          </p:cNvPicPr>
          <p:nvPr>
            <p:ph sz="quarter" idx="1"/>
          </p:nvPr>
        </p:nvPicPr>
        <p:blipFill>
          <a:blip r:embed="rId2"/>
          <a:srcRect l="-744" r="-744"/>
          <a:stretch>
            <a:fillRect/>
          </a:stretch>
        </p:blipFill>
        <p:spPr>
          <a:xfrm>
            <a:off x="612648" y="1516698"/>
            <a:ext cx="8153400" cy="4495800"/>
          </a:xfrm>
        </p:spPr>
      </p:pic>
    </p:spTree>
    <p:extLst>
      <p:ext uri="{BB962C8B-B14F-4D97-AF65-F5344CB8AC3E}">
        <p14:creationId xmlns:p14="http://schemas.microsoft.com/office/powerpoint/2010/main" val="456457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57</a:t>
            </a:fld>
            <a:endParaRPr lang="en-US"/>
          </a:p>
        </p:txBody>
      </p:sp>
      <p:pic>
        <p:nvPicPr>
          <p:cNvPr id="5" name="Content Placeholder 4"/>
          <p:cNvPicPr>
            <a:picLocks noGrp="1" noChangeAspect="1"/>
          </p:cNvPicPr>
          <p:nvPr>
            <p:ph sz="quarter" idx="1"/>
          </p:nvPr>
        </p:nvPicPr>
        <p:blipFill>
          <a:blip r:embed="rId2"/>
          <a:srcRect t="-335" b="-335"/>
          <a:stretch>
            <a:fillRect/>
          </a:stretch>
        </p:blipFill>
        <p:spPr/>
      </p:pic>
    </p:spTree>
    <p:extLst>
      <p:ext uri="{BB962C8B-B14F-4D97-AF65-F5344CB8AC3E}">
        <p14:creationId xmlns:p14="http://schemas.microsoft.com/office/powerpoint/2010/main" val="1411909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58</a:t>
            </a:fld>
            <a:endParaRPr lang="en-US"/>
          </a:p>
        </p:txBody>
      </p:sp>
      <p:sp>
        <p:nvSpPr>
          <p:cNvPr id="4" name="Content Placeholder 3"/>
          <p:cNvSpPr>
            <a:spLocks noGrp="1"/>
          </p:cNvSpPr>
          <p:nvPr>
            <p:ph sz="quarter" idx="1"/>
          </p:nvPr>
        </p:nvSpPr>
        <p:spPr>
          <a:xfrm>
            <a:off x="612648" y="1600200"/>
            <a:ext cx="4010152" cy="2832100"/>
          </a:xfrm>
        </p:spPr>
        <p:txBody>
          <a:bodyPr>
            <a:normAutofit fontScale="62500" lnSpcReduction="20000"/>
          </a:bodyPr>
          <a:lstStyle/>
          <a:p>
            <a:r>
              <a:rPr lang="en-US" dirty="0" err="1"/>
              <a:t>Nsim</a:t>
            </a:r>
            <a:r>
              <a:rPr lang="en-US" dirty="0"/>
              <a:t>=10^4; lambda=100</a:t>
            </a:r>
          </a:p>
          <a:p>
            <a:r>
              <a:rPr lang="en-US" dirty="0"/>
              <a:t>spread=3*</a:t>
            </a:r>
            <a:r>
              <a:rPr lang="en-US" dirty="0" err="1"/>
              <a:t>sqrt</a:t>
            </a:r>
            <a:r>
              <a:rPr lang="en-US" dirty="0"/>
              <a:t>(lambda)</a:t>
            </a:r>
          </a:p>
          <a:p>
            <a:r>
              <a:rPr lang="en-US" dirty="0"/>
              <a:t>t=round(</a:t>
            </a:r>
            <a:r>
              <a:rPr lang="en-US" dirty="0" err="1"/>
              <a:t>seq</a:t>
            </a:r>
            <a:r>
              <a:rPr lang="en-US" dirty="0"/>
              <a:t>(max(0,lambda-spread),lambda+spread,1))</a:t>
            </a:r>
          </a:p>
          <a:p>
            <a:r>
              <a:rPr lang="en-US" dirty="0" err="1"/>
              <a:t>prob</a:t>
            </a:r>
            <a:r>
              <a:rPr lang="en-US" dirty="0"/>
              <a:t>=</a:t>
            </a:r>
            <a:r>
              <a:rPr lang="en-US" dirty="0" err="1"/>
              <a:t>ppois</a:t>
            </a:r>
            <a:r>
              <a:rPr lang="en-US" dirty="0"/>
              <a:t>(t, lambda)</a:t>
            </a:r>
          </a:p>
          <a:p>
            <a:r>
              <a:rPr lang="en-US" dirty="0"/>
              <a:t>X=rep(0,Nsim)</a:t>
            </a:r>
          </a:p>
          <a:p>
            <a:r>
              <a:rPr lang="en-US" dirty="0"/>
              <a:t>for (</a:t>
            </a:r>
            <a:r>
              <a:rPr lang="en-US" dirty="0" err="1"/>
              <a:t>i</a:t>
            </a:r>
            <a:r>
              <a:rPr lang="en-US" dirty="0"/>
              <a:t> in 1:Nsim){u=</a:t>
            </a:r>
            <a:r>
              <a:rPr lang="en-US" dirty="0" err="1"/>
              <a:t>runif</a:t>
            </a:r>
            <a:r>
              <a:rPr lang="en-US" dirty="0"/>
              <a:t>(1);X[</a:t>
            </a:r>
            <a:r>
              <a:rPr lang="en-US" dirty="0" err="1"/>
              <a:t>i</a:t>
            </a:r>
            <a:r>
              <a:rPr lang="en-US" dirty="0"/>
              <a:t>]=t[1]+sum(</a:t>
            </a:r>
            <a:r>
              <a:rPr lang="en-US" dirty="0" err="1"/>
              <a:t>prob</a:t>
            </a:r>
            <a:r>
              <a:rPr lang="en-US" dirty="0"/>
              <a:t>&lt;u)-1 }</a:t>
            </a:r>
          </a:p>
          <a:p>
            <a:r>
              <a:rPr lang="en-US" dirty="0" err="1"/>
              <a:t>hist</a:t>
            </a:r>
            <a:r>
              <a:rPr lang="en-US" dirty="0"/>
              <a:t>(X)</a:t>
            </a:r>
          </a:p>
        </p:txBody>
      </p:sp>
      <p:pic>
        <p:nvPicPr>
          <p:cNvPr id="5" name="Picture 4"/>
          <p:cNvPicPr>
            <a:picLocks noChangeAspect="1"/>
          </p:cNvPicPr>
          <p:nvPr/>
        </p:nvPicPr>
        <p:blipFill>
          <a:blip r:embed="rId2"/>
          <a:stretch>
            <a:fillRect/>
          </a:stretch>
        </p:blipFill>
        <p:spPr>
          <a:xfrm>
            <a:off x="5080128" y="2044700"/>
            <a:ext cx="3555872" cy="3987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17873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59</a:t>
            </a:fld>
            <a:endParaRPr lang="en-US"/>
          </a:p>
        </p:txBody>
      </p:sp>
      <p:pic>
        <p:nvPicPr>
          <p:cNvPr id="5" name="Content Placeholder 4"/>
          <p:cNvPicPr>
            <a:picLocks noGrp="1" noChangeAspect="1"/>
          </p:cNvPicPr>
          <p:nvPr>
            <p:ph sz="quarter" idx="1"/>
          </p:nvPr>
        </p:nvPicPr>
        <p:blipFill>
          <a:blip r:embed="rId2"/>
          <a:srcRect t="-14687" b="-14687"/>
          <a:stretch>
            <a:fillRect/>
          </a:stretch>
        </p:blipFill>
        <p:spPr/>
      </p:pic>
    </p:spTree>
    <p:extLst>
      <p:ext uri="{BB962C8B-B14F-4D97-AF65-F5344CB8AC3E}">
        <p14:creationId xmlns:p14="http://schemas.microsoft.com/office/powerpoint/2010/main" val="2154073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RNGs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a:t>
            </a:fld>
            <a:endParaRPr lang="en-US"/>
          </a:p>
        </p:txBody>
      </p:sp>
      <p:sp>
        <p:nvSpPr>
          <p:cNvPr id="4" name="Content Placeholder 3"/>
          <p:cNvSpPr>
            <a:spLocks noGrp="1"/>
          </p:cNvSpPr>
          <p:nvPr>
            <p:ph sz="quarter" idx="1"/>
          </p:nvPr>
        </p:nvSpPr>
        <p:spPr/>
        <p:txBody>
          <a:bodyPr/>
          <a:lstStyle/>
          <a:p>
            <a:r>
              <a:rPr lang="en-US" sz="2400" dirty="0">
                <a:latin typeface="Arial" charset="0"/>
              </a:rPr>
              <a:t>Random Numbers Generators</a:t>
            </a:r>
            <a:endParaRPr lang="en-US" dirty="0"/>
          </a:p>
          <a:p>
            <a:pPr lvl="1"/>
            <a:r>
              <a:rPr lang="en-US" dirty="0"/>
              <a:t>Mid-square method</a:t>
            </a:r>
          </a:p>
          <a:p>
            <a:pPr lvl="1"/>
            <a:r>
              <a:rPr lang="en-US" dirty="0"/>
              <a:t>LCM (LCG)</a:t>
            </a:r>
          </a:p>
          <a:p>
            <a:pPr lvl="1"/>
            <a:r>
              <a:rPr lang="en-US" dirty="0"/>
              <a:t>…  </a:t>
            </a:r>
          </a:p>
        </p:txBody>
      </p:sp>
    </p:spTree>
    <p:extLst>
      <p:ext uri="{BB962C8B-B14F-4D97-AF65-F5344CB8AC3E}">
        <p14:creationId xmlns:p14="http://schemas.microsoft.com/office/powerpoint/2010/main" val="3744463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60</a:t>
            </a:fld>
            <a:endParaRPr lang="en-US"/>
          </a:p>
        </p:txBody>
      </p:sp>
      <p:sp>
        <p:nvSpPr>
          <p:cNvPr id="4" name="Content Placeholder 3"/>
          <p:cNvSpPr>
            <a:spLocks noGrp="1"/>
          </p:cNvSpPr>
          <p:nvPr>
            <p:ph sz="quarter" idx="1"/>
          </p:nvPr>
        </p:nvSpPr>
        <p:spPr/>
        <p:txBody>
          <a:bodyPr/>
          <a:lstStyle/>
          <a:p>
            <a:endParaRPr lang="en-US"/>
          </a:p>
        </p:txBody>
      </p:sp>
    </p:spTree>
    <p:extLst>
      <p:ext uri="{BB962C8B-B14F-4D97-AF65-F5344CB8AC3E}">
        <p14:creationId xmlns:p14="http://schemas.microsoft.com/office/powerpoint/2010/main" val="3524483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Mixture distribution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61</a:t>
            </a:fld>
            <a:endParaRPr lang="en-US"/>
          </a:p>
        </p:txBody>
      </p:sp>
      <p:pic>
        <p:nvPicPr>
          <p:cNvPr id="5" name="Content Placeholder 4"/>
          <p:cNvPicPr>
            <a:picLocks noGrp="1" noChangeAspect="1"/>
          </p:cNvPicPr>
          <p:nvPr>
            <p:ph sz="quarter" idx="1"/>
          </p:nvPr>
        </p:nvPicPr>
        <p:blipFill>
          <a:blip r:embed="rId2"/>
          <a:srcRect t="-3004" b="-3004"/>
          <a:stretch>
            <a:fillRect/>
          </a:stretch>
        </p:blipFill>
        <p:spPr/>
      </p:pic>
    </p:spTree>
    <p:extLst>
      <p:ext uri="{BB962C8B-B14F-4D97-AF65-F5344CB8AC3E}">
        <p14:creationId xmlns:p14="http://schemas.microsoft.com/office/powerpoint/2010/main" val="15774481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62</a:t>
            </a:fld>
            <a:endParaRPr lang="en-US"/>
          </a:p>
        </p:txBody>
      </p:sp>
      <p:pic>
        <p:nvPicPr>
          <p:cNvPr id="5" name="Content Placeholder 4"/>
          <p:cNvPicPr>
            <a:picLocks noGrp="1" noChangeAspect="1"/>
          </p:cNvPicPr>
          <p:nvPr>
            <p:ph sz="quarter" idx="1"/>
          </p:nvPr>
        </p:nvPicPr>
        <p:blipFill>
          <a:blip r:embed="rId2"/>
          <a:srcRect t="-17960" b="-17960"/>
          <a:stretch>
            <a:fillRect/>
          </a:stretch>
        </p:blipFill>
        <p:spPr/>
      </p:pic>
      <p:pic>
        <p:nvPicPr>
          <p:cNvPr id="6" name="Picture 5"/>
          <p:cNvPicPr>
            <a:picLocks noChangeAspect="1"/>
          </p:cNvPicPr>
          <p:nvPr/>
        </p:nvPicPr>
        <p:blipFill>
          <a:blip r:embed="rId3"/>
          <a:stretch>
            <a:fillRect/>
          </a:stretch>
        </p:blipFill>
        <p:spPr>
          <a:xfrm>
            <a:off x="7377742" y="5228956"/>
            <a:ext cx="1606088" cy="1423089"/>
          </a:xfrm>
          <a:prstGeom prst="rect">
            <a:avLst/>
          </a:prstGeom>
        </p:spPr>
      </p:pic>
    </p:spTree>
    <p:extLst>
      <p:ext uri="{BB962C8B-B14F-4D97-AF65-F5344CB8AC3E}">
        <p14:creationId xmlns:p14="http://schemas.microsoft.com/office/powerpoint/2010/main" val="310945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63</a:t>
            </a:fld>
            <a:endParaRPr lang="en-US"/>
          </a:p>
        </p:txBody>
      </p:sp>
      <p:sp>
        <p:nvSpPr>
          <p:cNvPr id="4" name="Content Placeholder 3"/>
          <p:cNvSpPr>
            <a:spLocks noGrp="1"/>
          </p:cNvSpPr>
          <p:nvPr>
            <p:ph sz="quarter" idx="1"/>
          </p:nvPr>
        </p:nvSpPr>
        <p:spPr/>
        <p:txBody>
          <a:bodyPr/>
          <a:lstStyle/>
          <a:p>
            <a:endParaRPr lang="en-US"/>
          </a:p>
        </p:txBody>
      </p:sp>
    </p:spTree>
    <p:extLst>
      <p:ext uri="{BB962C8B-B14F-4D97-AF65-F5344CB8AC3E}">
        <p14:creationId xmlns:p14="http://schemas.microsoft.com/office/powerpoint/2010/main" val="686615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the mixture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64</a:t>
            </a:fld>
            <a:endParaRPr lang="en-US"/>
          </a:p>
        </p:txBody>
      </p:sp>
      <p:pic>
        <p:nvPicPr>
          <p:cNvPr id="5" name="Content Placeholder 4"/>
          <p:cNvPicPr>
            <a:picLocks noGrp="1" noChangeAspect="1"/>
          </p:cNvPicPr>
          <p:nvPr>
            <p:ph sz="quarter" idx="1"/>
          </p:nvPr>
        </p:nvPicPr>
        <p:blipFill>
          <a:blip r:embed="rId2"/>
          <a:srcRect t="-1156" b="-1156"/>
          <a:stretch>
            <a:fillRect/>
          </a:stretch>
        </p:blipFill>
        <p:spPr>
          <a:xfrm>
            <a:off x="612648" y="1600200"/>
            <a:ext cx="8153400" cy="4495800"/>
          </a:xfrm>
        </p:spPr>
      </p:pic>
    </p:spTree>
    <p:extLst>
      <p:ext uri="{BB962C8B-B14F-4D97-AF65-F5344CB8AC3E}">
        <p14:creationId xmlns:p14="http://schemas.microsoft.com/office/powerpoint/2010/main" val="1985724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65</a:t>
            </a:fld>
            <a:endParaRPr lang="en-US"/>
          </a:p>
        </p:txBody>
      </p:sp>
      <p:sp>
        <p:nvSpPr>
          <p:cNvPr id="4" name="Content Placeholder 3"/>
          <p:cNvSpPr>
            <a:spLocks noGrp="1"/>
          </p:cNvSpPr>
          <p:nvPr>
            <p:ph sz="quarter" idx="1"/>
          </p:nvPr>
        </p:nvSpPr>
        <p:spPr>
          <a:xfrm>
            <a:off x="612648" y="1600200"/>
            <a:ext cx="4556252" cy="3225800"/>
          </a:xfrm>
        </p:spPr>
        <p:txBody>
          <a:bodyPr>
            <a:normAutofit fontScale="55000" lnSpcReduction="20000"/>
          </a:bodyPr>
          <a:lstStyle/>
          <a:p>
            <a:r>
              <a:rPr lang="en-US" dirty="0"/>
              <a:t>p1&lt;-.15; p2=.5;p3=1-p1-p2;p=c(p1,p2,p3)</a:t>
            </a:r>
          </a:p>
          <a:p>
            <a:r>
              <a:rPr lang="en-US" dirty="0"/>
              <a:t>m=c(-3,0,2);s=c(1,1,.75)</a:t>
            </a:r>
          </a:p>
          <a:p>
            <a:r>
              <a:rPr lang="en-US" dirty="0" err="1"/>
              <a:t>nsim</a:t>
            </a:r>
            <a:r>
              <a:rPr lang="en-US" dirty="0"/>
              <a:t>&lt;-50000;X=array(0,c(nsim,1))</a:t>
            </a:r>
          </a:p>
          <a:p>
            <a:r>
              <a:rPr lang="en-US" dirty="0"/>
              <a:t>for(</a:t>
            </a:r>
            <a:r>
              <a:rPr lang="en-US" dirty="0" err="1"/>
              <a:t>i</a:t>
            </a:r>
            <a:r>
              <a:rPr lang="en-US" dirty="0"/>
              <a:t> in 1:nsim){j=sum(</a:t>
            </a:r>
            <a:r>
              <a:rPr lang="en-US" dirty="0" err="1"/>
              <a:t>runif</a:t>
            </a:r>
            <a:r>
              <a:rPr lang="en-US" dirty="0"/>
              <a:t>(1)&gt;</a:t>
            </a:r>
            <a:r>
              <a:rPr lang="en-US" dirty="0" err="1"/>
              <a:t>cumsum</a:t>
            </a:r>
            <a:r>
              <a:rPr lang="en-US" dirty="0"/>
              <a:t>(p));X[</a:t>
            </a:r>
            <a:r>
              <a:rPr lang="en-US" dirty="0" err="1"/>
              <a:t>i</a:t>
            </a:r>
            <a:r>
              <a:rPr lang="en-US" dirty="0"/>
              <a:t>]=</a:t>
            </a:r>
            <a:r>
              <a:rPr lang="en-US" dirty="0" err="1"/>
              <a:t>rnorm</a:t>
            </a:r>
            <a:r>
              <a:rPr lang="en-US" dirty="0"/>
              <a:t>(1,mean=m[j+1],</a:t>
            </a:r>
            <a:r>
              <a:rPr lang="en-US" dirty="0" err="1"/>
              <a:t>sd</a:t>
            </a:r>
            <a:r>
              <a:rPr lang="en-US" dirty="0"/>
              <a:t>=s[j+1])}</a:t>
            </a:r>
          </a:p>
          <a:p>
            <a:r>
              <a:rPr lang="en-US" dirty="0"/>
              <a:t>#This plots histogram and density#</a:t>
            </a:r>
          </a:p>
          <a:p>
            <a:r>
              <a:rPr lang="en-US" dirty="0" err="1"/>
              <a:t>hist</a:t>
            </a:r>
            <a:r>
              <a:rPr lang="en-US" dirty="0"/>
              <a:t>(</a:t>
            </a:r>
            <a:r>
              <a:rPr lang="en-US" dirty="0" err="1"/>
              <a:t>X,freq</a:t>
            </a:r>
            <a:r>
              <a:rPr lang="en-US" dirty="0"/>
              <a:t>=</a:t>
            </a:r>
            <a:r>
              <a:rPr lang="en-US" dirty="0" err="1"/>
              <a:t>F,col</a:t>
            </a:r>
            <a:r>
              <a:rPr lang="en-US" dirty="0"/>
              <a:t>="</a:t>
            </a:r>
            <a:r>
              <a:rPr lang="en-US" dirty="0" err="1"/>
              <a:t>gray",breaks</a:t>
            </a:r>
            <a:r>
              <a:rPr lang="en-US" dirty="0"/>
              <a:t>=50)</a:t>
            </a:r>
          </a:p>
          <a:p>
            <a:r>
              <a:rPr lang="en-US" dirty="0" err="1"/>
              <a:t>xplot</a:t>
            </a:r>
            <a:r>
              <a:rPr lang="en-US" dirty="0"/>
              <a:t>=</a:t>
            </a:r>
            <a:r>
              <a:rPr lang="en-US" dirty="0" err="1"/>
              <a:t>seq</a:t>
            </a:r>
            <a:r>
              <a:rPr lang="en-US" dirty="0"/>
              <a:t>(min(X),max(X),.1)</a:t>
            </a:r>
          </a:p>
          <a:p>
            <a:r>
              <a:rPr lang="en-US" dirty="0"/>
              <a:t>Mix=function(x){p[1]*</a:t>
            </a:r>
            <a:r>
              <a:rPr lang="en-US" dirty="0" err="1"/>
              <a:t>dnorm</a:t>
            </a:r>
            <a:r>
              <a:rPr lang="en-US" dirty="0"/>
              <a:t>(</a:t>
            </a:r>
            <a:r>
              <a:rPr lang="en-US" dirty="0" err="1"/>
              <a:t>x,m</a:t>
            </a:r>
            <a:r>
              <a:rPr lang="en-US" dirty="0"/>
              <a:t>[1],s[1])+p[2]*</a:t>
            </a:r>
            <a:r>
              <a:rPr lang="en-US" dirty="0" err="1"/>
              <a:t>dnorm</a:t>
            </a:r>
            <a:r>
              <a:rPr lang="en-US" dirty="0"/>
              <a:t>(</a:t>
            </a:r>
            <a:r>
              <a:rPr lang="en-US" dirty="0" err="1"/>
              <a:t>x,m</a:t>
            </a:r>
            <a:r>
              <a:rPr lang="en-US" dirty="0"/>
              <a:t>[2],s[2])+p[3]*</a:t>
            </a:r>
            <a:r>
              <a:rPr lang="en-US" dirty="0" err="1"/>
              <a:t>dnorm</a:t>
            </a:r>
            <a:r>
              <a:rPr lang="en-US" dirty="0"/>
              <a:t>(</a:t>
            </a:r>
            <a:r>
              <a:rPr lang="en-US" dirty="0" err="1"/>
              <a:t>x,m</a:t>
            </a:r>
            <a:r>
              <a:rPr lang="en-US" dirty="0"/>
              <a:t>[3],s[3])}</a:t>
            </a:r>
          </a:p>
          <a:p>
            <a:r>
              <a:rPr lang="en-US" dirty="0"/>
              <a:t>lines(</a:t>
            </a:r>
            <a:r>
              <a:rPr lang="en-US" dirty="0" err="1"/>
              <a:t>xplot,Mix</a:t>
            </a:r>
            <a:r>
              <a:rPr lang="en-US" dirty="0"/>
              <a:t>(</a:t>
            </a:r>
            <a:r>
              <a:rPr lang="en-US" dirty="0" err="1"/>
              <a:t>xplot</a:t>
            </a:r>
            <a:r>
              <a:rPr lang="en-US" dirty="0"/>
              <a:t>),</a:t>
            </a:r>
            <a:r>
              <a:rPr lang="en-US" dirty="0" err="1"/>
              <a:t>lwd</a:t>
            </a:r>
            <a:r>
              <a:rPr lang="en-US" dirty="0"/>
              <a:t>=2)</a:t>
            </a:r>
          </a:p>
        </p:txBody>
      </p:sp>
      <p:pic>
        <p:nvPicPr>
          <p:cNvPr id="5" name="Picture 4"/>
          <p:cNvPicPr>
            <a:picLocks noChangeAspect="1"/>
          </p:cNvPicPr>
          <p:nvPr/>
        </p:nvPicPr>
        <p:blipFill>
          <a:blip r:embed="rId2"/>
          <a:stretch>
            <a:fillRect/>
          </a:stretch>
        </p:blipFill>
        <p:spPr>
          <a:xfrm>
            <a:off x="5168900" y="2590800"/>
            <a:ext cx="3195039" cy="3784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6722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mixtures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66</a:t>
            </a:fld>
            <a:endParaRPr lang="en-US"/>
          </a:p>
        </p:txBody>
      </p:sp>
      <p:pic>
        <p:nvPicPr>
          <p:cNvPr id="5" name="Content Placeholder 4"/>
          <p:cNvPicPr>
            <a:picLocks noGrp="1" noChangeAspect="1"/>
          </p:cNvPicPr>
          <p:nvPr>
            <p:ph sz="quarter" idx="1"/>
          </p:nvPr>
        </p:nvPicPr>
        <p:blipFill>
          <a:blip r:embed="rId2"/>
          <a:srcRect t="-3824" b="-3824"/>
          <a:stretch>
            <a:fillRect/>
          </a:stretch>
        </p:blipFill>
        <p:spPr/>
      </p:pic>
    </p:spTree>
    <p:extLst>
      <p:ext uri="{BB962C8B-B14F-4D97-AF65-F5344CB8AC3E}">
        <p14:creationId xmlns:p14="http://schemas.microsoft.com/office/powerpoint/2010/main" val="2688579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67</a:t>
            </a:fld>
            <a:endParaRPr lang="en-US"/>
          </a:p>
        </p:txBody>
      </p:sp>
      <p:sp>
        <p:nvSpPr>
          <p:cNvPr id="4" name="Content Placeholder 3"/>
          <p:cNvSpPr>
            <a:spLocks noGrp="1"/>
          </p:cNvSpPr>
          <p:nvPr>
            <p:ph sz="quarter" idx="1"/>
          </p:nvPr>
        </p:nvSpPr>
        <p:spPr/>
        <p:txBody>
          <a:bodyPr/>
          <a:lstStyle/>
          <a:p>
            <a:endParaRPr lang="en-US"/>
          </a:p>
        </p:txBody>
      </p:sp>
    </p:spTree>
    <p:extLst>
      <p:ext uri="{BB962C8B-B14F-4D97-AF65-F5344CB8AC3E}">
        <p14:creationId xmlns:p14="http://schemas.microsoft.com/office/powerpoint/2010/main" val="4083343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Accept-Reject Methods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68</a:t>
            </a:fld>
            <a:endParaRPr lang="en-US"/>
          </a:p>
        </p:txBody>
      </p:sp>
      <p:pic>
        <p:nvPicPr>
          <p:cNvPr id="5" name="Content Placeholder 4"/>
          <p:cNvPicPr>
            <a:picLocks noGrp="1" noChangeAspect="1"/>
          </p:cNvPicPr>
          <p:nvPr>
            <p:ph sz="quarter" idx="1"/>
          </p:nvPr>
        </p:nvPicPr>
        <p:blipFill>
          <a:blip r:embed="rId2"/>
          <a:srcRect l="-6522" r="-6522"/>
          <a:stretch>
            <a:fillRect/>
          </a:stretch>
        </p:blipFill>
        <p:spPr/>
      </p:pic>
    </p:spTree>
    <p:extLst>
      <p:ext uri="{BB962C8B-B14F-4D97-AF65-F5344CB8AC3E}">
        <p14:creationId xmlns:p14="http://schemas.microsoft.com/office/powerpoint/2010/main" val="1894529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Accept-Reject Algorithm</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69</a:t>
            </a:fld>
            <a:endParaRPr lang="en-US"/>
          </a:p>
        </p:txBody>
      </p:sp>
      <p:pic>
        <p:nvPicPr>
          <p:cNvPr id="5" name="Content Placeholder 4"/>
          <p:cNvPicPr>
            <a:picLocks noGrp="1" noChangeAspect="1"/>
          </p:cNvPicPr>
          <p:nvPr>
            <p:ph sz="quarter" idx="1"/>
          </p:nvPr>
        </p:nvPicPr>
        <p:blipFill>
          <a:blip r:embed="rId2"/>
          <a:srcRect t="-1282" b="-1282"/>
          <a:stretch>
            <a:fillRect/>
          </a:stretch>
        </p:blipFill>
        <p:spPr/>
      </p:pic>
    </p:spTree>
    <p:extLst>
      <p:ext uri="{BB962C8B-B14F-4D97-AF65-F5344CB8AC3E}">
        <p14:creationId xmlns:p14="http://schemas.microsoft.com/office/powerpoint/2010/main" val="231733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C6CE-9436-F743-B69A-5F0AAC700DA2}"/>
              </a:ext>
            </a:extLst>
          </p:cNvPr>
          <p:cNvSpPr>
            <a:spLocks noGrp="1"/>
          </p:cNvSpPr>
          <p:nvPr>
            <p:ph type="title"/>
          </p:nvPr>
        </p:nvSpPr>
        <p:spPr/>
        <p:txBody>
          <a:bodyPr/>
          <a:lstStyle/>
          <a:p>
            <a:r>
              <a:rPr lang="en-US" altLang="en-US" b="1" dirty="0"/>
              <a:t>Random Numbers</a:t>
            </a:r>
            <a:endParaRPr lang="en-US" dirty="0"/>
          </a:p>
        </p:txBody>
      </p:sp>
      <p:sp>
        <p:nvSpPr>
          <p:cNvPr id="3" name="Slide Number Placeholder 2">
            <a:extLst>
              <a:ext uri="{FF2B5EF4-FFF2-40B4-BE49-F238E27FC236}">
                <a16:creationId xmlns:a16="http://schemas.microsoft.com/office/drawing/2014/main" id="{7075E035-D082-FE4F-A9E3-25742AC9BAC5}"/>
              </a:ext>
            </a:extLst>
          </p:cNvPr>
          <p:cNvSpPr>
            <a:spLocks noGrp="1"/>
          </p:cNvSpPr>
          <p:nvPr>
            <p:ph type="sldNum" sz="quarter" idx="12"/>
          </p:nvPr>
        </p:nvSpPr>
        <p:spPr/>
        <p:txBody>
          <a:bodyPr>
            <a:normAutofit fontScale="85000" lnSpcReduction="20000"/>
          </a:bodyPr>
          <a:lstStyle/>
          <a:p>
            <a:fld id="{E217B35F-9370-D64D-A430-FC0770D03BBD}" type="slidenum">
              <a:rPr lang="en-US" smtClean="0"/>
              <a:t>7</a:t>
            </a:fld>
            <a:endParaRPr lang="en-US"/>
          </a:p>
        </p:txBody>
      </p:sp>
      <p:sp>
        <p:nvSpPr>
          <p:cNvPr id="4" name="Content Placeholder 3">
            <a:extLst>
              <a:ext uri="{FF2B5EF4-FFF2-40B4-BE49-F238E27FC236}">
                <a16:creationId xmlns:a16="http://schemas.microsoft.com/office/drawing/2014/main" id="{6EA84B29-2905-FE41-899E-998379D634CD}"/>
              </a:ext>
            </a:extLst>
          </p:cNvPr>
          <p:cNvSpPr>
            <a:spLocks noGrp="1"/>
          </p:cNvSpPr>
          <p:nvPr>
            <p:ph sz="quarter" idx="1"/>
          </p:nvPr>
        </p:nvSpPr>
        <p:spPr/>
        <p:txBody>
          <a:bodyPr/>
          <a:lstStyle/>
          <a:p>
            <a:r>
              <a:rPr lang="en-US" altLang="en-US" sz="3200" b="1" dirty="0"/>
              <a:t>Why is random number generation necessary?</a:t>
            </a:r>
          </a:p>
          <a:p>
            <a:pPr lvl="1"/>
            <a:r>
              <a:rPr lang="en-US" altLang="en-US" sz="2800" dirty="0"/>
              <a:t>In a simulated system, there are inherently random components that require a method of obtaining numbers that are </a:t>
            </a:r>
            <a:r>
              <a:rPr lang="en-US" altLang="en-US" sz="2800" i="1" dirty="0"/>
              <a:t>random. </a:t>
            </a:r>
          </a:p>
          <a:p>
            <a:pPr lvl="1"/>
            <a:r>
              <a:rPr lang="en-US" altLang="en-US" sz="2800" b="1" dirty="0"/>
              <a:t>For example</a:t>
            </a:r>
            <a:r>
              <a:rPr lang="en-US" altLang="en-US" sz="2800" dirty="0"/>
              <a:t> - a queuing system model requires interarrival times, service times, etc., that were </a:t>
            </a:r>
            <a:r>
              <a:rPr lang="en-US" altLang="en-US" sz="2800" i="1" dirty="0"/>
              <a:t>drawn</a:t>
            </a:r>
            <a:r>
              <a:rPr lang="en-US" altLang="en-US" sz="2800" dirty="0"/>
              <a:t> from some specified distribution.</a:t>
            </a:r>
          </a:p>
          <a:p>
            <a:pPr lvl="1"/>
            <a:endParaRPr lang="en-US" dirty="0"/>
          </a:p>
        </p:txBody>
      </p:sp>
    </p:spTree>
    <p:extLst>
      <p:ext uri="{BB962C8B-B14F-4D97-AF65-F5344CB8AC3E}">
        <p14:creationId xmlns:p14="http://schemas.microsoft.com/office/powerpoint/2010/main" val="2814619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implementation</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70</a:t>
            </a:fld>
            <a:endParaRPr lang="en-US"/>
          </a:p>
        </p:txBody>
      </p:sp>
      <p:pic>
        <p:nvPicPr>
          <p:cNvPr id="5" name="Content Placeholder 4"/>
          <p:cNvPicPr>
            <a:picLocks noGrp="1" noChangeAspect="1"/>
          </p:cNvPicPr>
          <p:nvPr>
            <p:ph sz="quarter" idx="1"/>
          </p:nvPr>
        </p:nvPicPr>
        <p:blipFill>
          <a:blip r:embed="rId2"/>
          <a:srcRect l="-18565" r="-18565"/>
          <a:stretch>
            <a:fillRect/>
          </a:stretch>
        </p:blipFill>
        <p:spPr/>
      </p:pic>
    </p:spTree>
    <p:extLst>
      <p:ext uri="{BB962C8B-B14F-4D97-AF65-F5344CB8AC3E}">
        <p14:creationId xmlns:p14="http://schemas.microsoft.com/office/powerpoint/2010/main" val="2470289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&amp; Double Exponentials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71</a:t>
            </a:fld>
            <a:endParaRPr lang="en-US"/>
          </a:p>
        </p:txBody>
      </p:sp>
      <p:pic>
        <p:nvPicPr>
          <p:cNvPr id="5" name="Content Placeholder 4"/>
          <p:cNvPicPr>
            <a:picLocks noGrp="1" noChangeAspect="1"/>
          </p:cNvPicPr>
          <p:nvPr>
            <p:ph sz="quarter" idx="1"/>
          </p:nvPr>
        </p:nvPicPr>
        <p:blipFill>
          <a:blip r:embed="rId3"/>
          <a:srcRect l="-665" r="-665"/>
          <a:stretch>
            <a:fillRect/>
          </a:stretch>
        </p:blipFill>
        <p:spPr/>
      </p:pic>
      <p:pic>
        <p:nvPicPr>
          <p:cNvPr id="4" name="Picture 3"/>
          <p:cNvPicPr>
            <a:picLocks noChangeAspect="1"/>
          </p:cNvPicPr>
          <p:nvPr/>
        </p:nvPicPr>
        <p:blipFill>
          <a:blip r:embed="rId4"/>
          <a:stretch>
            <a:fillRect/>
          </a:stretch>
        </p:blipFill>
        <p:spPr>
          <a:xfrm>
            <a:off x="5078771" y="5251840"/>
            <a:ext cx="3968400" cy="1503182"/>
          </a:xfrm>
          <a:prstGeom prst="rect">
            <a:avLst/>
          </a:prstGeom>
        </p:spPr>
      </p:pic>
    </p:spTree>
    <p:extLst>
      <p:ext uri="{BB962C8B-B14F-4D97-AF65-F5344CB8AC3E}">
        <p14:creationId xmlns:p14="http://schemas.microsoft.com/office/powerpoint/2010/main" val="2850132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72</a:t>
            </a:fld>
            <a:endParaRPr lang="en-US"/>
          </a:p>
        </p:txBody>
      </p:sp>
      <p:sp>
        <p:nvSpPr>
          <p:cNvPr id="4" name="Content Placeholder 3"/>
          <p:cNvSpPr>
            <a:spLocks noGrp="1"/>
          </p:cNvSpPr>
          <p:nvPr>
            <p:ph sz="quarter" idx="1"/>
          </p:nvPr>
        </p:nvSpPr>
        <p:spPr>
          <a:xfrm>
            <a:off x="612648" y="1600200"/>
            <a:ext cx="6639052" cy="2882900"/>
          </a:xfrm>
        </p:spPr>
        <p:txBody>
          <a:bodyPr>
            <a:normAutofit fontScale="47500" lnSpcReduction="20000"/>
          </a:bodyPr>
          <a:lstStyle/>
          <a:p>
            <a:r>
              <a:rPr lang="en-US" dirty="0"/>
              <a:t>par(</a:t>
            </a:r>
            <a:r>
              <a:rPr lang="en-US" dirty="0" err="1"/>
              <a:t>mfrow</a:t>
            </a:r>
            <a:r>
              <a:rPr lang="en-US" dirty="0"/>
              <a:t>=c(1,2))</a:t>
            </a:r>
          </a:p>
          <a:p>
            <a:r>
              <a:rPr lang="en-US" dirty="0" err="1"/>
              <a:t>nsim</a:t>
            </a:r>
            <a:r>
              <a:rPr lang="en-US" dirty="0"/>
              <a:t>=10000</a:t>
            </a:r>
          </a:p>
          <a:p>
            <a:r>
              <a:rPr lang="en-US" dirty="0"/>
              <a:t>Y=</a:t>
            </a:r>
            <a:r>
              <a:rPr lang="en-US" dirty="0" err="1"/>
              <a:t>rexp</a:t>
            </a:r>
            <a:r>
              <a:rPr lang="en-US" dirty="0"/>
              <a:t>(</a:t>
            </a:r>
            <a:r>
              <a:rPr lang="en-US" dirty="0" err="1"/>
              <a:t>nsim</a:t>
            </a:r>
            <a:r>
              <a:rPr lang="en-US" dirty="0"/>
              <a:t>)</a:t>
            </a:r>
          </a:p>
          <a:p>
            <a:r>
              <a:rPr lang="en-US" dirty="0"/>
              <a:t>for(</a:t>
            </a:r>
            <a:r>
              <a:rPr lang="en-US" dirty="0" err="1"/>
              <a:t>i</a:t>
            </a:r>
            <a:r>
              <a:rPr lang="en-US" dirty="0"/>
              <a:t> in 1:nsim)  if(</a:t>
            </a:r>
            <a:r>
              <a:rPr lang="en-US" dirty="0" err="1"/>
              <a:t>runif</a:t>
            </a:r>
            <a:r>
              <a:rPr lang="en-US" dirty="0"/>
              <a:t>(1)&lt;.5)  Y[</a:t>
            </a:r>
            <a:r>
              <a:rPr lang="en-US" dirty="0" err="1"/>
              <a:t>i</a:t>
            </a:r>
            <a:r>
              <a:rPr lang="en-US" dirty="0"/>
              <a:t>]=-Y[</a:t>
            </a:r>
            <a:r>
              <a:rPr lang="en-US" dirty="0" err="1"/>
              <a:t>i</a:t>
            </a:r>
            <a:r>
              <a:rPr lang="en-US" dirty="0"/>
              <a:t>]#random sign</a:t>
            </a:r>
          </a:p>
          <a:p>
            <a:r>
              <a:rPr lang="en-US" dirty="0" err="1"/>
              <a:t>hist</a:t>
            </a:r>
            <a:r>
              <a:rPr lang="en-US" dirty="0"/>
              <a:t>(</a:t>
            </a:r>
            <a:r>
              <a:rPr lang="en-US" dirty="0" err="1"/>
              <a:t>Y,freq</a:t>
            </a:r>
            <a:r>
              <a:rPr lang="en-US" dirty="0"/>
              <a:t>=</a:t>
            </a:r>
            <a:r>
              <a:rPr lang="en-US" dirty="0" err="1"/>
              <a:t>F,col</a:t>
            </a:r>
            <a:r>
              <a:rPr lang="en-US" dirty="0"/>
              <a:t>="</a:t>
            </a:r>
            <a:r>
              <a:rPr lang="en-US" dirty="0" err="1"/>
              <a:t>gray",breaks</a:t>
            </a:r>
            <a:r>
              <a:rPr lang="en-US" dirty="0"/>
              <a:t>=50)</a:t>
            </a:r>
          </a:p>
          <a:p>
            <a:r>
              <a:rPr lang="en-US" dirty="0"/>
              <a:t>for(</a:t>
            </a:r>
            <a:r>
              <a:rPr lang="en-US" dirty="0" err="1"/>
              <a:t>i</a:t>
            </a:r>
            <a:r>
              <a:rPr lang="en-US" dirty="0"/>
              <a:t> in 1:nsim) Y[</a:t>
            </a:r>
            <a:r>
              <a:rPr lang="en-US" dirty="0" err="1"/>
              <a:t>i</a:t>
            </a:r>
            <a:r>
              <a:rPr lang="en-US" dirty="0"/>
              <a:t>]=Y[</a:t>
            </a:r>
            <a:r>
              <a:rPr lang="en-US" dirty="0" err="1"/>
              <a:t>i</a:t>
            </a:r>
            <a:r>
              <a:rPr lang="en-US" dirty="0"/>
              <a:t>]*(</a:t>
            </a:r>
            <a:r>
              <a:rPr lang="en-US" dirty="0" err="1"/>
              <a:t>runif</a:t>
            </a:r>
            <a:r>
              <a:rPr lang="en-US" dirty="0"/>
              <a:t>(1)&lt;</a:t>
            </a:r>
            <a:r>
              <a:rPr lang="en-US" dirty="0" err="1"/>
              <a:t>exp</a:t>
            </a:r>
            <a:r>
              <a:rPr lang="en-US" dirty="0"/>
              <a:t>(-.5*Y[</a:t>
            </a:r>
            <a:r>
              <a:rPr lang="en-US" dirty="0" err="1"/>
              <a:t>i</a:t>
            </a:r>
            <a:r>
              <a:rPr lang="en-US" dirty="0"/>
              <a:t>]^2+abs(Y[</a:t>
            </a:r>
            <a:r>
              <a:rPr lang="en-US" dirty="0" err="1"/>
              <a:t>i</a:t>
            </a:r>
            <a:r>
              <a:rPr lang="en-US" dirty="0"/>
              <a:t>])-.5))</a:t>
            </a:r>
          </a:p>
          <a:p>
            <a:r>
              <a:rPr lang="en-US" dirty="0"/>
              <a:t>Y&lt;-Y[Y!=0]			#eliminate zeros</a:t>
            </a:r>
          </a:p>
          <a:p>
            <a:r>
              <a:rPr lang="en-US" dirty="0"/>
              <a:t>length(Y)/</a:t>
            </a:r>
            <a:r>
              <a:rPr lang="en-US" dirty="0" err="1"/>
              <a:t>nsim</a:t>
            </a:r>
            <a:r>
              <a:rPr lang="en-US" dirty="0"/>
              <a:t>			#percent accepted</a:t>
            </a:r>
          </a:p>
          <a:p>
            <a:r>
              <a:rPr lang="en-US" dirty="0" err="1"/>
              <a:t>hist</a:t>
            </a:r>
            <a:r>
              <a:rPr lang="en-US" dirty="0"/>
              <a:t>(</a:t>
            </a:r>
            <a:r>
              <a:rPr lang="en-US" dirty="0" err="1"/>
              <a:t>Y,freq</a:t>
            </a:r>
            <a:r>
              <a:rPr lang="en-US" dirty="0"/>
              <a:t>=</a:t>
            </a:r>
            <a:r>
              <a:rPr lang="en-US" dirty="0" err="1"/>
              <a:t>F,col</a:t>
            </a:r>
            <a:r>
              <a:rPr lang="en-US" dirty="0"/>
              <a:t>="</a:t>
            </a:r>
            <a:r>
              <a:rPr lang="en-US" dirty="0" err="1"/>
              <a:t>red",breaks</a:t>
            </a:r>
            <a:r>
              <a:rPr lang="en-US" dirty="0"/>
              <a:t>=50)</a:t>
            </a:r>
          </a:p>
          <a:p>
            <a:r>
              <a:rPr lang="en-US" dirty="0" err="1"/>
              <a:t>yplot</a:t>
            </a:r>
            <a:r>
              <a:rPr lang="en-US" dirty="0"/>
              <a:t>=</a:t>
            </a:r>
            <a:r>
              <a:rPr lang="en-US" dirty="0" err="1"/>
              <a:t>seq</a:t>
            </a:r>
            <a:r>
              <a:rPr lang="en-US" dirty="0"/>
              <a:t>(min(Y),max(Y),.1)</a:t>
            </a:r>
          </a:p>
          <a:p>
            <a:r>
              <a:rPr lang="en-US" dirty="0"/>
              <a:t>lines(</a:t>
            </a:r>
            <a:r>
              <a:rPr lang="en-US" dirty="0" err="1"/>
              <a:t>yplot</a:t>
            </a:r>
            <a:r>
              <a:rPr lang="en-US" dirty="0"/>
              <a:t>, </a:t>
            </a:r>
            <a:r>
              <a:rPr lang="en-US" dirty="0" err="1"/>
              <a:t>dnorm</a:t>
            </a:r>
            <a:r>
              <a:rPr lang="en-US" dirty="0"/>
              <a:t>(</a:t>
            </a:r>
            <a:r>
              <a:rPr lang="en-US" dirty="0" err="1"/>
              <a:t>yplot</a:t>
            </a:r>
            <a:r>
              <a:rPr lang="en-US" dirty="0"/>
              <a:t>), </a:t>
            </a:r>
            <a:r>
              <a:rPr lang="en-US" dirty="0" err="1"/>
              <a:t>lwd</a:t>
            </a:r>
            <a:r>
              <a:rPr lang="en-US" dirty="0"/>
              <a:t>=2)</a:t>
            </a:r>
          </a:p>
        </p:txBody>
      </p:sp>
      <p:pic>
        <p:nvPicPr>
          <p:cNvPr id="5" name="Picture 4"/>
          <p:cNvPicPr>
            <a:picLocks noChangeAspect="1"/>
          </p:cNvPicPr>
          <p:nvPr/>
        </p:nvPicPr>
        <p:blipFill>
          <a:blip r:embed="rId2"/>
          <a:stretch>
            <a:fillRect/>
          </a:stretch>
        </p:blipFill>
        <p:spPr>
          <a:xfrm>
            <a:off x="4114800" y="3982164"/>
            <a:ext cx="4229100" cy="25837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26797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 </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73</a:t>
            </a:fld>
            <a:endParaRPr lang="en-US"/>
          </a:p>
        </p:txBody>
      </p:sp>
      <p:pic>
        <p:nvPicPr>
          <p:cNvPr id="5" name="Content Placeholder 4"/>
          <p:cNvPicPr>
            <a:picLocks noGrp="1" noChangeAspect="1"/>
          </p:cNvPicPr>
          <p:nvPr>
            <p:ph sz="quarter" idx="1"/>
          </p:nvPr>
        </p:nvPicPr>
        <p:blipFill>
          <a:blip r:embed="rId2"/>
          <a:srcRect l="-58" r="-58"/>
          <a:stretch>
            <a:fillRect/>
          </a:stretch>
        </p:blipFill>
        <p:spPr/>
      </p:pic>
    </p:spTree>
    <p:extLst>
      <p:ext uri="{BB962C8B-B14F-4D97-AF65-F5344CB8AC3E}">
        <p14:creationId xmlns:p14="http://schemas.microsoft.com/office/powerpoint/2010/main" val="2341978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from Uniform</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74</a:t>
            </a:fld>
            <a:endParaRPr lang="en-US"/>
          </a:p>
        </p:txBody>
      </p:sp>
      <p:pic>
        <p:nvPicPr>
          <p:cNvPr id="5" name="Content Placeholder 4"/>
          <p:cNvPicPr>
            <a:picLocks noGrp="1" noChangeAspect="1"/>
          </p:cNvPicPr>
          <p:nvPr>
            <p:ph sz="quarter" idx="1"/>
          </p:nvPr>
        </p:nvPicPr>
        <p:blipFill>
          <a:blip r:embed="rId2"/>
          <a:srcRect l="-8117" r="-8117"/>
          <a:stretch>
            <a:fillRect/>
          </a:stretch>
        </p:blipFill>
        <p:spPr/>
      </p:pic>
    </p:spTree>
    <p:extLst>
      <p:ext uri="{BB962C8B-B14F-4D97-AF65-F5344CB8AC3E}">
        <p14:creationId xmlns:p14="http://schemas.microsoft.com/office/powerpoint/2010/main" val="1014106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75</a:t>
            </a:fld>
            <a:endParaRPr lang="en-US"/>
          </a:p>
        </p:txBody>
      </p:sp>
      <p:sp>
        <p:nvSpPr>
          <p:cNvPr id="4" name="Content Placeholder 3"/>
          <p:cNvSpPr>
            <a:spLocks noGrp="1"/>
          </p:cNvSpPr>
          <p:nvPr>
            <p:ph sz="quarter" idx="1"/>
          </p:nvPr>
        </p:nvSpPr>
        <p:spPr>
          <a:xfrm>
            <a:off x="612648" y="1600200"/>
            <a:ext cx="7845552" cy="3860800"/>
          </a:xfrm>
        </p:spPr>
        <p:txBody>
          <a:bodyPr>
            <a:normAutofit fontScale="47500" lnSpcReduction="20000"/>
          </a:bodyPr>
          <a:lstStyle/>
          <a:p>
            <a:r>
              <a:rPr lang="en-US" dirty="0"/>
              <a:t>par(</a:t>
            </a:r>
            <a:r>
              <a:rPr lang="en-US" dirty="0" err="1"/>
              <a:t>mfrow</a:t>
            </a:r>
            <a:r>
              <a:rPr lang="en-US" dirty="0"/>
              <a:t>=c(1,2))</a:t>
            </a:r>
          </a:p>
          <a:p>
            <a:r>
              <a:rPr lang="en-US" dirty="0" err="1"/>
              <a:t>nsim</a:t>
            </a:r>
            <a:r>
              <a:rPr lang="en-US" dirty="0"/>
              <a:t>&lt;-10000</a:t>
            </a:r>
          </a:p>
          <a:p>
            <a:r>
              <a:rPr lang="en-US" dirty="0"/>
              <a:t>a&lt;-2.7; b&lt;-6.3;	#Target</a:t>
            </a:r>
          </a:p>
          <a:p>
            <a:r>
              <a:rPr lang="en-US" dirty="0"/>
              <a:t>a1=1; b1=1	#Candidate</a:t>
            </a:r>
          </a:p>
          <a:p>
            <a:r>
              <a:rPr lang="en-US" dirty="0"/>
              <a:t>temp=(a-a1)/(a-a1+b-b1)</a:t>
            </a:r>
          </a:p>
          <a:p>
            <a:r>
              <a:rPr lang="en-US" dirty="0"/>
              <a:t>M=(temp^(a-a1))*((1-temp)^(b-b1))</a:t>
            </a:r>
          </a:p>
          <a:p>
            <a:r>
              <a:rPr lang="en-US" dirty="0"/>
              <a:t>Y=</a:t>
            </a:r>
            <a:r>
              <a:rPr lang="en-US" dirty="0" err="1"/>
              <a:t>rbeta</a:t>
            </a:r>
            <a:r>
              <a:rPr lang="en-US" dirty="0"/>
              <a:t>(nsim,a1,b1)</a:t>
            </a:r>
          </a:p>
          <a:p>
            <a:r>
              <a:rPr lang="en-US" dirty="0" err="1"/>
              <a:t>hist</a:t>
            </a:r>
            <a:r>
              <a:rPr lang="en-US" dirty="0"/>
              <a:t>(</a:t>
            </a:r>
            <a:r>
              <a:rPr lang="en-US" dirty="0" err="1"/>
              <a:t>Y,freq</a:t>
            </a:r>
            <a:r>
              <a:rPr lang="en-US" dirty="0"/>
              <a:t>=</a:t>
            </a:r>
            <a:r>
              <a:rPr lang="en-US" dirty="0" err="1"/>
              <a:t>F,col</a:t>
            </a:r>
            <a:r>
              <a:rPr lang="en-US" dirty="0"/>
              <a:t>="</a:t>
            </a:r>
            <a:r>
              <a:rPr lang="en-US" dirty="0" err="1"/>
              <a:t>gray",breaks</a:t>
            </a:r>
            <a:r>
              <a:rPr lang="en-US" dirty="0"/>
              <a:t>=50)</a:t>
            </a:r>
          </a:p>
          <a:p>
            <a:r>
              <a:rPr lang="en-US" dirty="0"/>
              <a:t>for(</a:t>
            </a:r>
            <a:r>
              <a:rPr lang="en-US" dirty="0" err="1"/>
              <a:t>i</a:t>
            </a:r>
            <a:r>
              <a:rPr lang="en-US" dirty="0"/>
              <a:t> in 1:nsim) Y[</a:t>
            </a:r>
            <a:r>
              <a:rPr lang="en-US" dirty="0" err="1"/>
              <a:t>i</a:t>
            </a:r>
            <a:r>
              <a:rPr lang="en-US" dirty="0"/>
              <a:t>]=Y[</a:t>
            </a:r>
            <a:r>
              <a:rPr lang="en-US" dirty="0" err="1"/>
              <a:t>i</a:t>
            </a:r>
            <a:r>
              <a:rPr lang="en-US" dirty="0"/>
              <a:t>]*(</a:t>
            </a:r>
            <a:r>
              <a:rPr lang="en-US" dirty="0" err="1"/>
              <a:t>runif</a:t>
            </a:r>
            <a:r>
              <a:rPr lang="en-US" dirty="0"/>
              <a:t>(1)&lt;(Y[</a:t>
            </a:r>
            <a:r>
              <a:rPr lang="en-US" dirty="0" err="1"/>
              <a:t>i</a:t>
            </a:r>
            <a:r>
              <a:rPr lang="en-US" dirty="0"/>
              <a:t>]^(a-a1))*((1-Y[</a:t>
            </a:r>
            <a:r>
              <a:rPr lang="en-US" dirty="0" err="1"/>
              <a:t>i</a:t>
            </a:r>
            <a:r>
              <a:rPr lang="en-US" dirty="0"/>
              <a:t>])^(b-b1))/M)</a:t>
            </a:r>
          </a:p>
          <a:p>
            <a:r>
              <a:rPr lang="en-US" dirty="0"/>
              <a:t>Y&lt;-Y[Y!=0]	#eliminate zeros</a:t>
            </a:r>
          </a:p>
          <a:p>
            <a:r>
              <a:rPr lang="en-US" dirty="0"/>
              <a:t>length(Y)/</a:t>
            </a:r>
            <a:r>
              <a:rPr lang="en-US" dirty="0" err="1"/>
              <a:t>nsim</a:t>
            </a:r>
            <a:r>
              <a:rPr lang="en-US" dirty="0"/>
              <a:t>	#percent accepted</a:t>
            </a:r>
          </a:p>
          <a:p>
            <a:r>
              <a:rPr lang="en-US" dirty="0" err="1"/>
              <a:t>hist</a:t>
            </a:r>
            <a:r>
              <a:rPr lang="en-US" dirty="0"/>
              <a:t>(</a:t>
            </a:r>
            <a:r>
              <a:rPr lang="en-US" dirty="0" err="1"/>
              <a:t>Y,freq</a:t>
            </a:r>
            <a:r>
              <a:rPr lang="en-US" dirty="0"/>
              <a:t>=</a:t>
            </a:r>
            <a:r>
              <a:rPr lang="en-US" dirty="0" err="1"/>
              <a:t>F,col</a:t>
            </a:r>
            <a:r>
              <a:rPr lang="en-US" dirty="0"/>
              <a:t>="</a:t>
            </a:r>
            <a:r>
              <a:rPr lang="en-US" dirty="0" err="1"/>
              <a:t>red",breaks</a:t>
            </a:r>
            <a:r>
              <a:rPr lang="en-US" dirty="0"/>
              <a:t>=50)</a:t>
            </a:r>
          </a:p>
          <a:p>
            <a:r>
              <a:rPr lang="en-US" dirty="0" err="1"/>
              <a:t>yplot</a:t>
            </a:r>
            <a:r>
              <a:rPr lang="en-US" dirty="0"/>
              <a:t>=</a:t>
            </a:r>
            <a:r>
              <a:rPr lang="en-US" dirty="0" err="1"/>
              <a:t>seq</a:t>
            </a:r>
            <a:r>
              <a:rPr lang="en-US" dirty="0"/>
              <a:t>(min(Y),max(Y),.01)</a:t>
            </a:r>
          </a:p>
          <a:p>
            <a:r>
              <a:rPr lang="en-US" dirty="0"/>
              <a:t>lines(</a:t>
            </a:r>
            <a:r>
              <a:rPr lang="en-US" dirty="0" err="1"/>
              <a:t>yplot</a:t>
            </a:r>
            <a:r>
              <a:rPr lang="en-US" dirty="0"/>
              <a:t>, </a:t>
            </a:r>
            <a:r>
              <a:rPr lang="en-US" dirty="0" err="1"/>
              <a:t>dbeta</a:t>
            </a:r>
            <a:r>
              <a:rPr lang="en-US" dirty="0"/>
              <a:t>(</a:t>
            </a:r>
            <a:r>
              <a:rPr lang="en-US" dirty="0" err="1"/>
              <a:t>yplot,a,b</a:t>
            </a:r>
            <a:r>
              <a:rPr lang="en-US" dirty="0"/>
              <a:t>), </a:t>
            </a:r>
            <a:r>
              <a:rPr lang="en-US" dirty="0" err="1"/>
              <a:t>lwd</a:t>
            </a:r>
            <a:r>
              <a:rPr lang="en-US" dirty="0"/>
              <a:t>=2)</a:t>
            </a:r>
          </a:p>
        </p:txBody>
      </p:sp>
      <p:pic>
        <p:nvPicPr>
          <p:cNvPr id="5" name="Picture 4"/>
          <p:cNvPicPr>
            <a:picLocks noChangeAspect="1"/>
          </p:cNvPicPr>
          <p:nvPr/>
        </p:nvPicPr>
        <p:blipFill>
          <a:blip r:embed="rId2"/>
          <a:stretch>
            <a:fillRect/>
          </a:stretch>
        </p:blipFill>
        <p:spPr>
          <a:xfrm>
            <a:off x="4660900" y="4239759"/>
            <a:ext cx="3797300" cy="23408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26171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from Beta</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76</a:t>
            </a:fld>
            <a:endParaRPr lang="en-US"/>
          </a:p>
        </p:txBody>
      </p:sp>
      <p:pic>
        <p:nvPicPr>
          <p:cNvPr id="5" name="Content Placeholder 4"/>
          <p:cNvPicPr>
            <a:picLocks noGrp="1" noChangeAspect="1"/>
          </p:cNvPicPr>
          <p:nvPr>
            <p:ph sz="quarter" idx="1"/>
          </p:nvPr>
        </p:nvPicPr>
        <p:blipFill>
          <a:blip r:embed="rId2"/>
          <a:srcRect l="-12674" r="-12674"/>
          <a:stretch>
            <a:fillRect/>
          </a:stretch>
        </p:blipFill>
        <p:spPr/>
      </p:pic>
    </p:spTree>
    <p:extLst>
      <p:ext uri="{BB962C8B-B14F-4D97-AF65-F5344CB8AC3E}">
        <p14:creationId xmlns:p14="http://schemas.microsoft.com/office/powerpoint/2010/main" val="11285688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77</a:t>
            </a:fld>
            <a:endParaRPr lang="en-US"/>
          </a:p>
        </p:txBody>
      </p:sp>
      <p:pic>
        <p:nvPicPr>
          <p:cNvPr id="5" name="Content Placeholder 4"/>
          <p:cNvPicPr>
            <a:picLocks noGrp="1" noChangeAspect="1"/>
          </p:cNvPicPr>
          <p:nvPr>
            <p:ph sz="quarter" idx="1"/>
          </p:nvPr>
        </p:nvPicPr>
        <p:blipFill>
          <a:blip r:embed="rId2"/>
          <a:srcRect l="-538" r="-538"/>
          <a:stretch>
            <a:fillRect/>
          </a:stretch>
        </p:blipFill>
        <p:spPr/>
      </p:pic>
    </p:spTree>
    <p:extLst>
      <p:ext uri="{BB962C8B-B14F-4D97-AF65-F5344CB8AC3E}">
        <p14:creationId xmlns:p14="http://schemas.microsoft.com/office/powerpoint/2010/main" val="27490606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78</a:t>
            </a:fld>
            <a:endParaRPr lang="en-US"/>
          </a:p>
        </p:txBody>
      </p:sp>
      <p:pic>
        <p:nvPicPr>
          <p:cNvPr id="5" name="Content Placeholder 4"/>
          <p:cNvPicPr>
            <a:picLocks noGrp="1" noChangeAspect="1"/>
          </p:cNvPicPr>
          <p:nvPr>
            <p:ph sz="quarter" idx="1"/>
          </p:nvPr>
        </p:nvPicPr>
        <p:blipFill>
          <a:blip r:embed="rId2"/>
          <a:srcRect t="-13842" b="-13842"/>
          <a:stretch>
            <a:fillRect/>
          </a:stretch>
        </p:blipFill>
        <p:spPr/>
      </p:pic>
    </p:spTree>
    <p:extLst>
      <p:ext uri="{BB962C8B-B14F-4D97-AF65-F5344CB8AC3E}">
        <p14:creationId xmlns:p14="http://schemas.microsoft.com/office/powerpoint/2010/main" val="401728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code</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79</a:t>
            </a:fld>
            <a:endParaRPr lang="en-US"/>
          </a:p>
        </p:txBody>
      </p:sp>
      <p:sp>
        <p:nvSpPr>
          <p:cNvPr id="4" name="Content Placeholder 3"/>
          <p:cNvSpPr>
            <a:spLocks noGrp="1"/>
          </p:cNvSpPr>
          <p:nvPr>
            <p:ph sz="quarter" idx="1"/>
          </p:nvPr>
        </p:nvSpPr>
        <p:spPr/>
        <p:txBody>
          <a:bodyPr/>
          <a:lstStyle/>
          <a:p>
            <a:r>
              <a:rPr lang="en-US"/>
              <a:t>RNG.R</a:t>
            </a:r>
          </a:p>
        </p:txBody>
      </p:sp>
    </p:spTree>
    <p:extLst>
      <p:ext uri="{BB962C8B-B14F-4D97-AF65-F5344CB8AC3E}">
        <p14:creationId xmlns:p14="http://schemas.microsoft.com/office/powerpoint/2010/main" val="124736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83CFD-8B3D-C44F-8ECA-672D90544829}"/>
              </a:ext>
            </a:extLst>
          </p:cNvPr>
          <p:cNvSpPr>
            <a:spLocks noGrp="1"/>
          </p:cNvSpPr>
          <p:nvPr>
            <p:ph type="title"/>
          </p:nvPr>
        </p:nvSpPr>
        <p:spPr/>
        <p:txBody>
          <a:bodyPr/>
          <a:lstStyle/>
          <a:p>
            <a:r>
              <a:rPr lang="en-US" altLang="en-US" dirty="0"/>
              <a:t>Properties of Random Numbers</a:t>
            </a:r>
            <a:endParaRPr lang="en-US" dirty="0"/>
          </a:p>
        </p:txBody>
      </p:sp>
      <p:sp>
        <p:nvSpPr>
          <p:cNvPr id="3" name="Slide Number Placeholder 2">
            <a:extLst>
              <a:ext uri="{FF2B5EF4-FFF2-40B4-BE49-F238E27FC236}">
                <a16:creationId xmlns:a16="http://schemas.microsoft.com/office/drawing/2014/main" id="{A0F63438-EEBC-7A4F-84A3-6E0BCC3C403A}"/>
              </a:ext>
            </a:extLst>
          </p:cNvPr>
          <p:cNvSpPr>
            <a:spLocks noGrp="1"/>
          </p:cNvSpPr>
          <p:nvPr>
            <p:ph type="sldNum" sz="quarter" idx="12"/>
          </p:nvPr>
        </p:nvSpPr>
        <p:spPr/>
        <p:txBody>
          <a:bodyPr>
            <a:normAutofit fontScale="85000" lnSpcReduction="20000"/>
          </a:bodyPr>
          <a:lstStyle/>
          <a:p>
            <a:fld id="{E217B35F-9370-D64D-A430-FC0770D03BBD}" type="slidenum">
              <a:rPr lang="en-US" smtClean="0"/>
              <a:t>8</a:t>
            </a:fld>
            <a:endParaRPr lang="en-US"/>
          </a:p>
        </p:txBody>
      </p:sp>
      <p:sp>
        <p:nvSpPr>
          <p:cNvPr id="4" name="Content Placeholder 3">
            <a:extLst>
              <a:ext uri="{FF2B5EF4-FFF2-40B4-BE49-F238E27FC236}">
                <a16:creationId xmlns:a16="http://schemas.microsoft.com/office/drawing/2014/main" id="{490409BF-265B-4B41-884E-A0E8C193EF2E}"/>
              </a:ext>
            </a:extLst>
          </p:cNvPr>
          <p:cNvSpPr>
            <a:spLocks noGrp="1"/>
          </p:cNvSpPr>
          <p:nvPr>
            <p:ph sz="quarter" idx="1"/>
          </p:nvPr>
        </p:nvSpPr>
        <p:spPr/>
        <p:txBody>
          <a:bodyPr/>
          <a:lstStyle/>
          <a:p>
            <a:r>
              <a:rPr lang="en-US" altLang="en-US" sz="2400" dirty="0"/>
              <a:t>Two important statistical properties:</a:t>
            </a:r>
          </a:p>
          <a:p>
            <a:pPr lvl="1"/>
            <a:r>
              <a:rPr lang="en-US" altLang="en-US" sz="2000" dirty="0">
                <a:solidFill>
                  <a:srgbClr val="C00000"/>
                </a:solidFill>
              </a:rPr>
              <a:t>Uniformity</a:t>
            </a:r>
          </a:p>
          <a:p>
            <a:pPr lvl="1"/>
            <a:r>
              <a:rPr lang="en-US" altLang="en-US" sz="2000" dirty="0">
                <a:solidFill>
                  <a:srgbClr val="C00000"/>
                </a:solidFill>
              </a:rPr>
              <a:t>Independence</a:t>
            </a:r>
            <a:r>
              <a:rPr lang="en-US" altLang="en-US" sz="2000" dirty="0"/>
              <a:t>.</a:t>
            </a:r>
          </a:p>
          <a:p>
            <a:r>
              <a:rPr lang="en-US" altLang="en-US" sz="2400" dirty="0"/>
              <a:t>Random Number, Ri, must be independently drawn from a </a:t>
            </a:r>
            <a:r>
              <a:rPr lang="en-US" altLang="en-US" sz="2400" dirty="0">
                <a:solidFill>
                  <a:srgbClr val="00B0F0"/>
                </a:solidFill>
              </a:rPr>
              <a:t>uniform</a:t>
            </a:r>
            <a:r>
              <a:rPr lang="en-US" altLang="en-US" sz="2400" dirty="0"/>
              <a:t> distribution with pdf:</a:t>
            </a:r>
          </a:p>
          <a:p>
            <a:endParaRPr lang="en-US" dirty="0"/>
          </a:p>
        </p:txBody>
      </p:sp>
      <p:pic>
        <p:nvPicPr>
          <p:cNvPr id="5" name="Picture 24" descr="07-1">
            <a:extLst>
              <a:ext uri="{FF2B5EF4-FFF2-40B4-BE49-F238E27FC236}">
                <a16:creationId xmlns:a16="http://schemas.microsoft.com/office/drawing/2014/main" id="{C7AFB4EC-BFFF-6E43-AD1C-4BDB08AA6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57800" y="3352800"/>
            <a:ext cx="3581400" cy="2224088"/>
          </a:xfrm>
          <a:prstGeom prst="rect">
            <a:avLst/>
          </a:prstGeom>
          <a:noFill/>
        </p:spPr>
      </p:pic>
      <p:graphicFrame>
        <p:nvGraphicFramePr>
          <p:cNvPr id="6" name="Object 26">
            <a:extLst>
              <a:ext uri="{FF2B5EF4-FFF2-40B4-BE49-F238E27FC236}">
                <a16:creationId xmlns:a16="http://schemas.microsoft.com/office/drawing/2014/main" id="{224F1C1D-C825-C047-A172-9F5C1E63ECFD}"/>
              </a:ext>
            </a:extLst>
          </p:cNvPr>
          <p:cNvGraphicFramePr>
            <a:graphicFrameLocks noChangeAspect="1"/>
          </p:cNvGraphicFramePr>
          <p:nvPr/>
        </p:nvGraphicFramePr>
        <p:xfrm>
          <a:off x="1143000" y="3687763"/>
          <a:ext cx="2819400" cy="960437"/>
        </p:xfrm>
        <a:graphic>
          <a:graphicData uri="http://schemas.openxmlformats.org/presentationml/2006/ole">
            <mc:AlternateContent xmlns:mc="http://schemas.openxmlformats.org/markup-compatibility/2006">
              <mc:Choice xmlns:v="urn:schemas-microsoft-com:vml" Requires="v">
                <p:oleObj spid="_x0000_s1047" name="Equation" r:id="rId4" imgW="26619200" imgH="9067800" progId="Equation.3">
                  <p:embed/>
                </p:oleObj>
              </mc:Choice>
              <mc:Fallback>
                <p:oleObj name="Equation" r:id="rId4" imgW="26619200" imgH="9067800" progId="Equation.3">
                  <p:embed/>
                  <p:pic>
                    <p:nvPicPr>
                      <p:cNvPr id="6151" name="Object 26">
                        <a:extLst>
                          <a:ext uri="{FF2B5EF4-FFF2-40B4-BE49-F238E27FC236}">
                            <a16:creationId xmlns:a16="http://schemas.microsoft.com/office/drawing/2014/main" id="{A1D53AFC-803E-294F-91F1-F967D695DE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687763"/>
                        <a:ext cx="2819400" cy="96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8">
            <a:extLst>
              <a:ext uri="{FF2B5EF4-FFF2-40B4-BE49-F238E27FC236}">
                <a16:creationId xmlns:a16="http://schemas.microsoft.com/office/drawing/2014/main" id="{AF9B00A1-631B-7644-9DFB-B840F2B3EE98}"/>
              </a:ext>
            </a:extLst>
          </p:cNvPr>
          <p:cNvGraphicFramePr>
            <a:graphicFrameLocks noChangeAspect="1"/>
          </p:cNvGraphicFramePr>
          <p:nvPr/>
        </p:nvGraphicFramePr>
        <p:xfrm>
          <a:off x="1066800" y="4724400"/>
          <a:ext cx="3276600" cy="1211263"/>
        </p:xfrm>
        <a:graphic>
          <a:graphicData uri="http://schemas.openxmlformats.org/presentationml/2006/ole">
            <mc:AlternateContent xmlns:mc="http://schemas.openxmlformats.org/markup-compatibility/2006">
              <mc:Choice xmlns:v="urn:schemas-microsoft-com:vml" Requires="v">
                <p:oleObj spid="_x0000_s1048" name="Equation" r:id="rId6" imgW="30137100" imgH="11112500" progId="Equation.3">
                  <p:embed/>
                </p:oleObj>
              </mc:Choice>
              <mc:Fallback>
                <p:oleObj name="Equation" r:id="rId6" imgW="30137100" imgH="11112500" progId="Equation.3">
                  <p:embed/>
                  <p:pic>
                    <p:nvPicPr>
                      <p:cNvPr id="6152" name="Object 28">
                        <a:extLst>
                          <a:ext uri="{FF2B5EF4-FFF2-40B4-BE49-F238E27FC236}">
                            <a16:creationId xmlns:a16="http://schemas.microsoft.com/office/drawing/2014/main" id="{6A03E380-376A-644C-9DB9-5055D165A5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4724400"/>
                        <a:ext cx="3276600" cy="1211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21">
            <a:extLst>
              <a:ext uri="{FF2B5EF4-FFF2-40B4-BE49-F238E27FC236}">
                <a16:creationId xmlns:a16="http://schemas.microsoft.com/office/drawing/2014/main" id="{FDE98352-DCCA-E64E-BA3A-C22ED4403DEF}"/>
              </a:ext>
            </a:extLst>
          </p:cNvPr>
          <p:cNvSpPr txBox="1">
            <a:spLocks noChangeArrowheads="1"/>
          </p:cNvSpPr>
          <p:nvPr/>
        </p:nvSpPr>
        <p:spPr bwMode="auto">
          <a:xfrm>
            <a:off x="5791200" y="5699125"/>
            <a:ext cx="220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buClr>
                <a:schemeClr val="bg2"/>
              </a:buClr>
              <a:buSzPct val="75000"/>
              <a:buChar char="n"/>
              <a:defRPr sz="2800">
                <a:solidFill>
                  <a:schemeClr val="tx1"/>
                </a:solidFill>
                <a:latin typeface="Arial" panose="020B0604020202020204" pitchFamily="34" charset="0"/>
              </a:defRPr>
            </a:lvl1pPr>
            <a:lvl2pPr marL="742950" indent="-285750" algn="l" eaLnBrk="0" hangingPunct="0">
              <a:buClr>
                <a:schemeClr val="accent2"/>
              </a:buClr>
              <a:buSzPct val="80000"/>
              <a:buChar char="¨"/>
              <a:defRPr sz="2400">
                <a:solidFill>
                  <a:schemeClr val="tx1"/>
                </a:solidFill>
                <a:latin typeface="Arial" panose="020B0604020202020204" pitchFamily="34" charset="0"/>
              </a:defRPr>
            </a:lvl2pPr>
            <a:lvl3pPr marL="1143000" indent="-228600" algn="l" eaLnBrk="0" hangingPunct="0">
              <a:buClr>
                <a:schemeClr val="bg2"/>
              </a:buClr>
              <a:buSzPct val="65000"/>
              <a:buChar char="n"/>
              <a:defRPr sz="2000">
                <a:solidFill>
                  <a:schemeClr val="tx1"/>
                </a:solidFill>
                <a:latin typeface="Arial" panose="020B0604020202020204" pitchFamily="34" charset="0"/>
              </a:defRPr>
            </a:lvl3pPr>
            <a:lvl4pPr marL="1600200" indent="-228600" algn="l" eaLnBrk="0" hangingPunct="0">
              <a:buClr>
                <a:schemeClr val="accent2"/>
              </a:buClr>
              <a:buSzPct val="70000"/>
              <a:buChar char="¨"/>
              <a:defRPr>
                <a:solidFill>
                  <a:schemeClr val="tx1"/>
                </a:solidFill>
                <a:latin typeface="Arial" panose="020B0604020202020204" pitchFamily="34" charset="0"/>
              </a:defRPr>
            </a:lvl4pPr>
            <a:lvl5pPr marL="2057400" indent="-228600" algn="l" eaLnBrk="0" hangingPunct="0">
              <a:buClr>
                <a:schemeClr val="bg2"/>
              </a:buClr>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Arial" panose="020B0604020202020204" pitchFamily="34" charset="0"/>
              </a:defRPr>
            </a:lvl9pPr>
          </a:lstStyle>
          <a:p>
            <a:pPr>
              <a:spcBef>
                <a:spcPct val="50000"/>
              </a:spcBef>
              <a:buClrTx/>
              <a:buSzTx/>
              <a:buFontTx/>
              <a:buNone/>
            </a:pPr>
            <a:r>
              <a:rPr lang="en-US" altLang="en-US" sz="1800" dirty="0"/>
              <a:t>Figure: pdf for random numbers</a:t>
            </a:r>
          </a:p>
        </p:txBody>
      </p:sp>
    </p:spTree>
    <p:extLst>
      <p:ext uri="{BB962C8B-B14F-4D97-AF65-F5344CB8AC3E}">
        <p14:creationId xmlns:p14="http://schemas.microsoft.com/office/powerpoint/2010/main" val="9281159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Slide Number Placeholder 2"/>
          <p:cNvSpPr>
            <a:spLocks noGrp="1"/>
          </p:cNvSpPr>
          <p:nvPr>
            <p:ph type="sldNum" sz="quarter" idx="12"/>
          </p:nvPr>
        </p:nvSpPr>
        <p:spPr/>
        <p:txBody>
          <a:bodyPr>
            <a:normAutofit fontScale="85000" lnSpcReduction="20000"/>
          </a:bodyPr>
          <a:lstStyle/>
          <a:p>
            <a:fld id="{E217B35F-9370-D64D-A430-FC0770D03BBD}" type="slidenum">
              <a:rPr lang="en-US" smtClean="0"/>
              <a:t>80</a:t>
            </a:fld>
            <a:endParaRPr lang="en-US"/>
          </a:p>
        </p:txBody>
      </p:sp>
      <p:sp>
        <p:nvSpPr>
          <p:cNvPr id="4" name="Content Placeholder 3"/>
          <p:cNvSpPr>
            <a:spLocks noGrp="1"/>
          </p:cNvSpPr>
          <p:nvPr>
            <p:ph sz="quarter" idx="1"/>
          </p:nvPr>
        </p:nvSpPr>
        <p:spPr/>
        <p:txBody>
          <a:bodyPr/>
          <a:lstStyle/>
          <a:p>
            <a:r>
              <a:rPr lang="en-US" dirty="0"/>
              <a:t>MCMC </a:t>
            </a:r>
          </a:p>
          <a:p>
            <a:endParaRPr lang="en-US" dirty="0"/>
          </a:p>
          <a:p>
            <a:r>
              <a:rPr lang="en-US" dirty="0"/>
              <a:t>A tour of </a:t>
            </a:r>
            <a:r>
              <a:rPr lang="en-US" dirty="0" err="1"/>
              <a:t>AnyLogic</a:t>
            </a:r>
            <a:r>
              <a:rPr lang="en-US" dirty="0"/>
              <a:t> </a:t>
            </a:r>
          </a:p>
        </p:txBody>
      </p:sp>
    </p:spTree>
    <p:extLst>
      <p:ext uri="{BB962C8B-B14F-4D97-AF65-F5344CB8AC3E}">
        <p14:creationId xmlns:p14="http://schemas.microsoft.com/office/powerpoint/2010/main" val="2177984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5" name="Content Placeholder 4"/>
          <p:cNvSpPr>
            <a:spLocks noGrp="1"/>
          </p:cNvSpPr>
          <p:nvPr>
            <p:ph sz="quarter" idx="1"/>
          </p:nvPr>
        </p:nvSpPr>
        <p:spPr/>
        <p:txBody>
          <a:bodyPr/>
          <a:lstStyle/>
          <a:p>
            <a:r>
              <a:rPr lang="en-US" dirty="0" err="1"/>
              <a:t>Wikipedia.Org</a:t>
            </a:r>
            <a:endParaRPr lang="en-US" dirty="0"/>
          </a:p>
          <a:p>
            <a:r>
              <a:rPr lang="en-US" dirty="0"/>
              <a:t>Christian P. Robert &amp; George Casella, “Introducing Monte Carlo Methods with R”. Springer, 2009.</a:t>
            </a:r>
          </a:p>
          <a:p>
            <a:endParaRPr lang="en-US" dirty="0"/>
          </a:p>
        </p:txBody>
      </p:sp>
      <p:sp>
        <p:nvSpPr>
          <p:cNvPr id="6" name="Slide Number Placeholder 5"/>
          <p:cNvSpPr>
            <a:spLocks noGrp="1"/>
          </p:cNvSpPr>
          <p:nvPr>
            <p:ph type="sldNum" sz="quarter" idx="12"/>
          </p:nvPr>
        </p:nvSpPr>
        <p:spPr/>
        <p:txBody>
          <a:bodyPr>
            <a:normAutofit fontScale="85000" lnSpcReduction="20000"/>
          </a:bodyPr>
          <a:lstStyle/>
          <a:p>
            <a:fld id="{E217B35F-9370-D64D-A430-FC0770D03BBD}" type="slidenum">
              <a:rPr lang="en-US" smtClean="0"/>
              <a:t>81</a:t>
            </a:fld>
            <a:endParaRPr lang="en-US"/>
          </a:p>
        </p:txBody>
      </p:sp>
    </p:spTree>
    <p:extLst>
      <p:ext uri="{BB962C8B-B14F-4D97-AF65-F5344CB8AC3E}">
        <p14:creationId xmlns:p14="http://schemas.microsoft.com/office/powerpoint/2010/main" val="4163533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57C0-33D0-F347-B80B-93576D71C0E1}"/>
              </a:ext>
            </a:extLst>
          </p:cNvPr>
          <p:cNvSpPr>
            <a:spLocks noGrp="1"/>
          </p:cNvSpPr>
          <p:nvPr>
            <p:ph type="title"/>
          </p:nvPr>
        </p:nvSpPr>
        <p:spPr/>
        <p:txBody>
          <a:bodyPr/>
          <a:lstStyle/>
          <a:p>
            <a:r>
              <a:rPr lang="en-US" dirty="0"/>
              <a:t>Cont.</a:t>
            </a:r>
          </a:p>
        </p:txBody>
      </p:sp>
      <p:sp>
        <p:nvSpPr>
          <p:cNvPr id="3" name="Slide Number Placeholder 2">
            <a:extLst>
              <a:ext uri="{FF2B5EF4-FFF2-40B4-BE49-F238E27FC236}">
                <a16:creationId xmlns:a16="http://schemas.microsoft.com/office/drawing/2014/main" id="{972815AB-9E53-CE40-AF19-B28AC66B85D6}"/>
              </a:ext>
            </a:extLst>
          </p:cNvPr>
          <p:cNvSpPr>
            <a:spLocks noGrp="1"/>
          </p:cNvSpPr>
          <p:nvPr>
            <p:ph type="sldNum" sz="quarter" idx="12"/>
          </p:nvPr>
        </p:nvSpPr>
        <p:spPr/>
        <p:txBody>
          <a:bodyPr>
            <a:normAutofit fontScale="85000" lnSpcReduction="20000"/>
          </a:bodyPr>
          <a:lstStyle/>
          <a:p>
            <a:fld id="{E217B35F-9370-D64D-A430-FC0770D03BBD}" type="slidenum">
              <a:rPr lang="en-US" smtClean="0"/>
              <a:t>9</a:t>
            </a:fld>
            <a:endParaRPr lang="en-US"/>
          </a:p>
        </p:txBody>
      </p:sp>
      <p:sp>
        <p:nvSpPr>
          <p:cNvPr id="4" name="Content Placeholder 3">
            <a:extLst>
              <a:ext uri="{FF2B5EF4-FFF2-40B4-BE49-F238E27FC236}">
                <a16:creationId xmlns:a16="http://schemas.microsoft.com/office/drawing/2014/main" id="{4CB8CABC-6677-0040-B6CC-C85EA5E61BEF}"/>
              </a:ext>
            </a:extLst>
          </p:cNvPr>
          <p:cNvSpPr>
            <a:spLocks noGrp="1"/>
          </p:cNvSpPr>
          <p:nvPr>
            <p:ph sz="quarter" idx="1"/>
          </p:nvPr>
        </p:nvSpPr>
        <p:spPr/>
        <p:txBody>
          <a:bodyPr/>
          <a:lstStyle/>
          <a:p>
            <a:r>
              <a:rPr lang="en-US" altLang="en-US" sz="3200" b="1" i="1" dirty="0"/>
              <a:t>Independence</a:t>
            </a:r>
            <a:r>
              <a:rPr lang="en-US" altLang="en-US" sz="3200" dirty="0"/>
              <a:t> - the probability of observing a value in a particular interval is independent of the previous value drawn.</a:t>
            </a:r>
          </a:p>
          <a:p>
            <a:pPr>
              <a:lnSpc>
                <a:spcPct val="90000"/>
              </a:lnSpc>
            </a:pPr>
            <a:r>
              <a:rPr lang="en-US" altLang="en-US" sz="2400" dirty="0"/>
              <a:t>Expected value and variance of random numbers</a:t>
            </a:r>
          </a:p>
          <a:p>
            <a:pPr lvl="1">
              <a:lnSpc>
                <a:spcPct val="80000"/>
              </a:lnSpc>
            </a:pPr>
            <a:r>
              <a:rPr lang="en-US" altLang="en-US" sz="2000" dirty="0"/>
              <a:t>Expected value of each </a:t>
            </a:r>
            <a:r>
              <a:rPr lang="en-US" altLang="en-US" sz="2000" i="1" dirty="0"/>
              <a:t>R</a:t>
            </a:r>
            <a:r>
              <a:rPr lang="en-US" altLang="en-US" sz="2000" i="1" baseline="-25000" dirty="0"/>
              <a:t>i </a:t>
            </a:r>
            <a:r>
              <a:rPr lang="en-US" altLang="en-US" sz="2000" dirty="0"/>
              <a:t>is given by </a:t>
            </a:r>
            <a:endParaRPr lang="en-US" altLang="en-US" sz="2000" i="1" dirty="0"/>
          </a:p>
          <a:p>
            <a:endParaRPr lang="en-US" dirty="0"/>
          </a:p>
          <a:p>
            <a:pPr lvl="1">
              <a:lnSpc>
                <a:spcPct val="80000"/>
              </a:lnSpc>
            </a:pPr>
            <a:endParaRPr lang="en-US" altLang="en-US" sz="2000" dirty="0"/>
          </a:p>
          <a:p>
            <a:pPr lvl="1">
              <a:lnSpc>
                <a:spcPct val="80000"/>
              </a:lnSpc>
            </a:pPr>
            <a:r>
              <a:rPr lang="en-US" altLang="en-US" sz="2000" dirty="0"/>
              <a:t>Variance for each Ri is given by  </a:t>
            </a:r>
          </a:p>
          <a:p>
            <a:endParaRPr lang="en-US" dirty="0"/>
          </a:p>
          <a:p>
            <a:endParaRPr lang="en-US" dirty="0"/>
          </a:p>
        </p:txBody>
      </p:sp>
      <p:graphicFrame>
        <p:nvGraphicFramePr>
          <p:cNvPr id="5" name="Object 6">
            <a:extLst>
              <a:ext uri="{FF2B5EF4-FFF2-40B4-BE49-F238E27FC236}">
                <a16:creationId xmlns:a16="http://schemas.microsoft.com/office/drawing/2014/main" id="{2C14A574-33CF-D942-93FB-A642876E4B29}"/>
              </a:ext>
            </a:extLst>
          </p:cNvPr>
          <p:cNvGraphicFramePr>
            <a:graphicFrameLocks noChangeAspect="1"/>
          </p:cNvGraphicFramePr>
          <p:nvPr/>
        </p:nvGraphicFramePr>
        <p:xfrm>
          <a:off x="3302000" y="3717925"/>
          <a:ext cx="2870200" cy="990600"/>
        </p:xfrm>
        <a:graphic>
          <a:graphicData uri="http://schemas.openxmlformats.org/presentationml/2006/ole">
            <mc:AlternateContent xmlns:mc="http://schemas.openxmlformats.org/markup-compatibility/2006">
              <mc:Choice xmlns:v="urn:schemas-microsoft-com:vml" Requires="v">
                <p:oleObj spid="_x0000_s2071" name="Equation" r:id="rId3" imgW="66116200" imgH="22821900" progId="Equation.3">
                  <p:embed/>
                </p:oleObj>
              </mc:Choice>
              <mc:Fallback>
                <p:oleObj name="Equation" r:id="rId3" imgW="66116200" imgH="22821900" progId="Equation.3">
                  <p:embed/>
                  <p:pic>
                    <p:nvPicPr>
                      <p:cNvPr id="7173" name="Object 6">
                        <a:extLst>
                          <a:ext uri="{FF2B5EF4-FFF2-40B4-BE49-F238E27FC236}">
                            <a16:creationId xmlns:a16="http://schemas.microsoft.com/office/drawing/2014/main" id="{FE0991C9-94C2-6E48-9832-E124422CE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3717925"/>
                        <a:ext cx="28702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a:extLst>
              <a:ext uri="{FF2B5EF4-FFF2-40B4-BE49-F238E27FC236}">
                <a16:creationId xmlns:a16="http://schemas.microsoft.com/office/drawing/2014/main" id="{2C34BD36-D04E-6246-BEF9-BEC86957BADB}"/>
              </a:ext>
            </a:extLst>
          </p:cNvPr>
          <p:cNvGraphicFramePr>
            <a:graphicFrameLocks noChangeAspect="1"/>
          </p:cNvGraphicFramePr>
          <p:nvPr>
            <p:extLst>
              <p:ext uri="{D42A27DB-BD31-4B8C-83A1-F6EECF244321}">
                <p14:modId xmlns:p14="http://schemas.microsoft.com/office/powerpoint/2010/main" val="2757134698"/>
              </p:ext>
            </p:extLst>
          </p:nvPr>
        </p:nvGraphicFramePr>
        <p:xfrm>
          <a:off x="1828800" y="5176838"/>
          <a:ext cx="6134100" cy="990600"/>
        </p:xfrm>
        <a:graphic>
          <a:graphicData uri="http://schemas.openxmlformats.org/presentationml/2006/ole">
            <mc:AlternateContent xmlns:mc="http://schemas.openxmlformats.org/markup-compatibility/2006">
              <mc:Choice xmlns:v="urn:schemas-microsoft-com:vml" Requires="v">
                <p:oleObj spid="_x0000_s2072" name="Equation" r:id="rId5" imgW="141312900" imgH="22821900" progId="Equation.3">
                  <p:embed/>
                </p:oleObj>
              </mc:Choice>
              <mc:Fallback>
                <p:oleObj name="Equation" r:id="rId5" imgW="141312900" imgH="22821900" progId="Equation.3">
                  <p:embed/>
                  <p:pic>
                    <p:nvPicPr>
                      <p:cNvPr id="7174" name="Object 7">
                        <a:extLst>
                          <a:ext uri="{FF2B5EF4-FFF2-40B4-BE49-F238E27FC236}">
                            <a16:creationId xmlns:a16="http://schemas.microsoft.com/office/drawing/2014/main" id="{98DB24F0-0EFF-1542-8939-EE7CFA0369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5176838"/>
                        <a:ext cx="61341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005039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Median.thmx</Template>
  <TotalTime>9033</TotalTime>
  <Words>2055</Words>
  <Application>Microsoft Macintosh PowerPoint</Application>
  <PresentationFormat>On-screen Show (4:3)</PresentationFormat>
  <Paragraphs>432</Paragraphs>
  <Slides>81</Slides>
  <Notes>2</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2" baseType="lpstr">
      <vt:lpstr>Arial</vt:lpstr>
      <vt:lpstr>Arial Black</vt:lpstr>
      <vt:lpstr>Calibri</vt:lpstr>
      <vt:lpstr>Symbol</vt:lpstr>
      <vt:lpstr>Times New Roman</vt:lpstr>
      <vt:lpstr>Tw Cen MT</vt:lpstr>
      <vt:lpstr>Wingdings</vt:lpstr>
      <vt:lpstr>Wingdings 2</vt:lpstr>
      <vt:lpstr>Median</vt:lpstr>
      <vt:lpstr>Equation</vt:lpstr>
      <vt:lpstr>Worksheet</vt:lpstr>
      <vt:lpstr>Random Number/variable generation</vt:lpstr>
      <vt:lpstr>Let’s try to get some “random” numbers</vt:lpstr>
      <vt:lpstr>PowerPoint Presentation</vt:lpstr>
      <vt:lpstr>Monte Carlo methods</vt:lpstr>
      <vt:lpstr>PowerPoint Presentation</vt:lpstr>
      <vt:lpstr>RNGs</vt:lpstr>
      <vt:lpstr>Random Numbers</vt:lpstr>
      <vt:lpstr>Properties of Random Numbers</vt:lpstr>
      <vt:lpstr>Cont.</vt:lpstr>
      <vt:lpstr>Generation of Pseudo-Random Numbers</vt:lpstr>
      <vt:lpstr>Midsquare Generator</vt:lpstr>
      <vt:lpstr>Example</vt:lpstr>
      <vt:lpstr>More examples (poor)</vt:lpstr>
      <vt:lpstr>More examples …</vt:lpstr>
      <vt:lpstr>Linear Congruential Generator</vt:lpstr>
      <vt:lpstr>E.g., </vt:lpstr>
      <vt:lpstr>PowerPoint Presentation</vt:lpstr>
      <vt:lpstr>LCG:: “Good” Examples</vt:lpstr>
      <vt:lpstr>PowerPoint Presentation</vt:lpstr>
      <vt:lpstr>PowerPoint Presentation</vt:lpstr>
      <vt:lpstr>PowerPoint Presentation</vt:lpstr>
      <vt:lpstr>PowerPoint Presentation</vt:lpstr>
      <vt:lpstr>PowerPoint Presentation</vt:lpstr>
      <vt:lpstr>Characteristics of a Good Generator</vt:lpstr>
      <vt:lpstr>Other Generators</vt:lpstr>
      <vt:lpstr>Combined Linear Congruential Generators</vt:lpstr>
      <vt:lpstr>Tests for Random Numbers</vt:lpstr>
      <vt:lpstr>Frequency Tests</vt:lpstr>
      <vt:lpstr>Kolmogorov-Smirnov Test</vt:lpstr>
      <vt:lpstr>PowerPoint Presentation</vt:lpstr>
      <vt:lpstr>PowerPoint Presentation</vt:lpstr>
      <vt:lpstr>PowerPoint Presentation</vt:lpstr>
      <vt:lpstr>Using R to run KS-test? </vt:lpstr>
      <vt:lpstr>Random-Variate Generation</vt:lpstr>
      <vt:lpstr>Inverse-transform Technique</vt:lpstr>
      <vt:lpstr>Exponential Distribution   </vt:lpstr>
      <vt:lpstr>Non-stationary Poisson Process (NSPP)</vt:lpstr>
      <vt:lpstr>PowerPoint Presentation</vt:lpstr>
      <vt:lpstr>Generate random numbers in R</vt:lpstr>
      <vt:lpstr>Using the R generators</vt:lpstr>
      <vt:lpstr>Uniform simulation</vt:lpstr>
      <vt:lpstr>Checking the generator</vt:lpstr>
      <vt:lpstr>Cont.</vt:lpstr>
      <vt:lpstr>Cont.</vt:lpstr>
      <vt:lpstr>The Inverse Transformation</vt:lpstr>
      <vt:lpstr>Exponential </vt:lpstr>
      <vt:lpstr>Using uniform</vt:lpstr>
      <vt:lpstr>General Transformation Methods</vt:lpstr>
      <vt:lpstr>Example</vt:lpstr>
      <vt:lpstr>Caveats </vt:lpstr>
      <vt:lpstr>A Normal Generator</vt:lpstr>
      <vt:lpstr>PowerPoint Presentation</vt:lpstr>
      <vt:lpstr>Discrete Distributions</vt:lpstr>
      <vt:lpstr>Binomial </vt:lpstr>
      <vt:lpstr>PowerPoint Presentation</vt:lpstr>
      <vt:lpstr>Cont. comments</vt:lpstr>
      <vt:lpstr>Poisson</vt:lpstr>
      <vt:lpstr>PowerPoint Presentation</vt:lpstr>
      <vt:lpstr>Cont. </vt:lpstr>
      <vt:lpstr>PowerPoint Presentation</vt:lpstr>
      <vt:lpstr>Mixture distribution</vt:lpstr>
      <vt:lpstr>Cont. </vt:lpstr>
      <vt:lpstr>PowerPoint Presentation</vt:lpstr>
      <vt:lpstr>Generating the mixture</vt:lpstr>
      <vt:lpstr>PowerPoint Presentation</vt:lpstr>
      <vt:lpstr>Continuous mixtures</vt:lpstr>
      <vt:lpstr>PowerPoint Presentation</vt:lpstr>
      <vt:lpstr>Accept-Reject Methods</vt:lpstr>
      <vt:lpstr>Accept-Reject Algorithm</vt:lpstr>
      <vt:lpstr>R implementation</vt:lpstr>
      <vt:lpstr>Normal &amp; Double Exponentials</vt:lpstr>
      <vt:lpstr>Code</vt:lpstr>
      <vt:lpstr>Theory </vt:lpstr>
      <vt:lpstr>Beta from Uniform</vt:lpstr>
      <vt:lpstr>Code</vt:lpstr>
      <vt:lpstr>Beta from Beta</vt:lpstr>
      <vt:lpstr>PowerPoint Presentation</vt:lpstr>
      <vt:lpstr>Comments</vt:lpstr>
      <vt:lpstr>R code</vt:lpstr>
      <vt:lpstr>What’s next?</vt:lpstr>
      <vt:lpstr>Acknowledgement</vt:lpstr>
    </vt:vector>
  </TitlesOfParts>
  <Company>UTK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Xueping Li</dc:creator>
  <cp:lastModifiedBy>Ramshani, Mohammad</cp:lastModifiedBy>
  <cp:revision>71</cp:revision>
  <dcterms:created xsi:type="dcterms:W3CDTF">2015-07-21T03:04:36Z</dcterms:created>
  <dcterms:modified xsi:type="dcterms:W3CDTF">2018-12-27T18:41:00Z</dcterms:modified>
</cp:coreProperties>
</file>